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7"/>
  </p:notesMasterIdLst>
  <p:sldIdLst>
    <p:sldId id="266" r:id="rId6"/>
    <p:sldId id="372" r:id="rId7"/>
    <p:sldId id="371" r:id="rId8"/>
    <p:sldId id="375" r:id="rId9"/>
    <p:sldId id="376" r:id="rId10"/>
    <p:sldId id="377" r:id="rId11"/>
    <p:sldId id="378" r:id="rId12"/>
    <p:sldId id="379" r:id="rId13"/>
    <p:sldId id="380" r:id="rId14"/>
    <p:sldId id="381" r:id="rId15"/>
    <p:sldId id="38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iloon Chan" initials="WC" lastIdx="1" clrIdx="0">
    <p:extLst>
      <p:ext uri="{19B8F6BF-5375-455C-9EA6-DF929625EA0E}">
        <p15:presenceInfo xmlns:p15="http://schemas.microsoft.com/office/powerpoint/2012/main" userId="S::wailoon.chan@asco.org::61eff083-35ff-4e06-b384-1f073c497e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6A9"/>
    <a:srgbClr val="FFFFFF"/>
    <a:srgbClr val="002557"/>
    <a:srgbClr val="59CB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snapToGrid="0">
      <p:cViewPr varScale="1">
        <p:scale>
          <a:sx n="62" d="100"/>
          <a:sy n="62"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BA891C-00A5-4A37-B085-8292CA9E7413}" type="datetimeFigureOut">
              <a:rPr lang="en-US" smtClean="0"/>
              <a:t>2/17/2021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4D9E9D-93A9-4E6A-8E42-DC0055A8528E}" type="slidenum">
              <a:rPr lang="en-US" smtClean="0"/>
              <a:t>‹#›</a:t>
            </a:fld>
            <a:endParaRPr lang="en-US"/>
          </a:p>
        </p:txBody>
      </p:sp>
    </p:spTree>
    <p:extLst>
      <p:ext uri="{BB962C8B-B14F-4D97-AF65-F5344CB8AC3E}">
        <p14:creationId xmlns:p14="http://schemas.microsoft.com/office/powerpoint/2010/main" val="238288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6DF830-E204-40EC-89EC-A20254BC55BF}"/>
              </a:ext>
            </a:extLst>
          </p:cNvPr>
          <p:cNvSpPr/>
          <p:nvPr userDrawn="1"/>
        </p:nvSpPr>
        <p:spPr>
          <a:xfrm>
            <a:off x="0" y="-3062"/>
            <a:ext cx="12188951" cy="6856284"/>
          </a:xfrm>
          <a:prstGeom prst="rect">
            <a:avLst/>
          </a:prstGeom>
          <a:solidFill>
            <a:srgbClr val="0025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ABDE7A-85D9-41DD-86FC-5A5E00CB01EC}"/>
              </a:ext>
            </a:extLst>
          </p:cNvPr>
          <p:cNvSpPr>
            <a:spLocks noGrp="1"/>
          </p:cNvSpPr>
          <p:nvPr>
            <p:ph type="ctrTitle" hasCustomPrompt="1"/>
          </p:nvPr>
        </p:nvSpPr>
        <p:spPr>
          <a:xfrm>
            <a:off x="420917" y="1835238"/>
            <a:ext cx="11161483" cy="2453543"/>
          </a:xfrm>
        </p:spPr>
        <p:txBody>
          <a:bodyPr anchor="b">
            <a:normAutofit/>
          </a:bodyPr>
          <a:lstStyle>
            <a:lvl1pPr algn="l">
              <a:defRPr sz="5400" b="1">
                <a:solidFill>
                  <a:srgbClr val="59CBE8"/>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144CC758-05CD-498C-B7EA-1421DD07FBAE}"/>
              </a:ext>
            </a:extLst>
          </p:cNvPr>
          <p:cNvSpPr>
            <a:spLocks noGrp="1"/>
          </p:cNvSpPr>
          <p:nvPr>
            <p:ph type="subTitle" idx="1"/>
          </p:nvPr>
        </p:nvSpPr>
        <p:spPr>
          <a:xfrm>
            <a:off x="420917" y="4375873"/>
            <a:ext cx="11161483" cy="948671"/>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2" name="Picture 11" descr="A picture containing drawing&#10;&#10;Description automatically generated">
            <a:extLst>
              <a:ext uri="{FF2B5EF4-FFF2-40B4-BE49-F238E27FC236}">
                <a16:creationId xmlns:a16="http://schemas.microsoft.com/office/drawing/2014/main" id="{700C05FA-B7D4-4A8E-8397-5CB86D6CE3B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809" y="394609"/>
            <a:ext cx="2404153" cy="820606"/>
          </a:xfrm>
          <a:prstGeom prst="rect">
            <a:avLst/>
          </a:prstGeom>
        </p:spPr>
      </p:pic>
      <p:sp>
        <p:nvSpPr>
          <p:cNvPr id="13" name="Text Placeholder 8">
            <a:extLst>
              <a:ext uri="{FF2B5EF4-FFF2-40B4-BE49-F238E27FC236}">
                <a16:creationId xmlns:a16="http://schemas.microsoft.com/office/drawing/2014/main" id="{1D9F7408-FA39-411A-B427-9F7A5AE9AC1D}"/>
              </a:ext>
            </a:extLst>
          </p:cNvPr>
          <p:cNvSpPr>
            <a:spLocks noGrp="1"/>
          </p:cNvSpPr>
          <p:nvPr>
            <p:ph type="body" sz="quarter" idx="14" hasCustomPrompt="1"/>
          </p:nvPr>
        </p:nvSpPr>
        <p:spPr>
          <a:xfrm>
            <a:off x="438605" y="6169025"/>
            <a:ext cx="5675312" cy="347663"/>
          </a:xfrm>
        </p:spPr>
        <p:txBody>
          <a:bodyPr>
            <a:noAutofit/>
          </a:bodyPr>
          <a:lstStyle>
            <a:lvl1pPr marL="0" indent="0">
              <a:buFontTx/>
              <a:buNone/>
              <a:defRPr sz="1400">
                <a:solidFill>
                  <a:schemeClr val="bg1"/>
                </a:solidFill>
              </a:defRPr>
            </a:lvl1pPr>
            <a:lvl2pPr marL="457200" indent="0">
              <a:buFontTx/>
              <a:buNone/>
              <a:defRPr sz="1400">
                <a:solidFill>
                  <a:schemeClr val="bg1"/>
                </a:solidFill>
              </a:defRPr>
            </a:lvl2pPr>
            <a:lvl3pPr marL="914400" indent="0">
              <a:buFontTx/>
              <a:buNone/>
              <a:defRPr sz="1400">
                <a:solidFill>
                  <a:schemeClr val="bg1"/>
                </a:solidFill>
              </a:defRPr>
            </a:lvl3pPr>
            <a:lvl4pPr marL="1371600" indent="0">
              <a:buFontTx/>
              <a:buNone/>
              <a:defRPr sz="1400">
                <a:solidFill>
                  <a:schemeClr val="bg1"/>
                </a:solidFill>
              </a:defRPr>
            </a:lvl4pPr>
            <a:lvl5pPr marL="1828800" indent="0">
              <a:buFontTx/>
              <a:buNone/>
              <a:defRPr sz="1400">
                <a:solidFill>
                  <a:schemeClr val="bg1"/>
                </a:solidFill>
              </a:defRPr>
            </a:lvl5pPr>
          </a:lstStyle>
          <a:p>
            <a:pPr lvl="0"/>
            <a:r>
              <a:rPr lang="en-US" dirty="0"/>
              <a:t>Insert Date</a:t>
            </a:r>
          </a:p>
        </p:txBody>
      </p:sp>
      <p:pic>
        <p:nvPicPr>
          <p:cNvPr id="5" name="Picture 4" descr="Text&#10;&#10;Description automatically generated">
            <a:extLst>
              <a:ext uri="{FF2B5EF4-FFF2-40B4-BE49-F238E27FC236}">
                <a16:creationId xmlns:a16="http://schemas.microsoft.com/office/drawing/2014/main" id="{D55BEA46-0033-4DF1-B8EC-F6A20EFED90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25528" y="338944"/>
            <a:ext cx="1333433" cy="931937"/>
          </a:xfrm>
          <a:prstGeom prst="rect">
            <a:avLst/>
          </a:prstGeom>
        </p:spPr>
      </p:pic>
      <p:cxnSp>
        <p:nvCxnSpPr>
          <p:cNvPr id="8" name="Straight Connector 7">
            <a:extLst>
              <a:ext uri="{FF2B5EF4-FFF2-40B4-BE49-F238E27FC236}">
                <a16:creationId xmlns:a16="http://schemas.microsoft.com/office/drawing/2014/main" id="{000C92ED-61CD-4084-8EBF-5C71C3D1C09C}"/>
              </a:ext>
            </a:extLst>
          </p:cNvPr>
          <p:cNvCxnSpPr/>
          <p:nvPr userDrawn="1"/>
        </p:nvCxnSpPr>
        <p:spPr>
          <a:xfrm>
            <a:off x="3294745" y="283278"/>
            <a:ext cx="0" cy="104326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5276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Breake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A8B8325-BAE0-4C07-B862-3DCE8C378965}"/>
              </a:ext>
            </a:extLst>
          </p:cNvPr>
          <p:cNvSpPr/>
          <p:nvPr userDrawn="1"/>
        </p:nvSpPr>
        <p:spPr>
          <a:xfrm>
            <a:off x="0" y="-3062"/>
            <a:ext cx="12188951" cy="6856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5C64B283-FDCE-4330-AE25-38C81D369230}"/>
              </a:ext>
            </a:extLst>
          </p:cNvPr>
          <p:cNvSpPr>
            <a:spLocks noGrp="1"/>
          </p:cNvSpPr>
          <p:nvPr>
            <p:ph type="ctrTitle" hasCustomPrompt="1"/>
          </p:nvPr>
        </p:nvSpPr>
        <p:spPr>
          <a:xfrm>
            <a:off x="459809" y="2257671"/>
            <a:ext cx="11151619" cy="1970998"/>
          </a:xfrm>
        </p:spPr>
        <p:txBody>
          <a:bodyPr anchor="ctr" anchorCtr="0">
            <a:normAutofit/>
          </a:bodyPr>
          <a:lstStyle>
            <a:lvl1pPr algn="l">
              <a:defRPr sz="4400" b="1">
                <a:solidFill>
                  <a:srgbClr val="0076A9"/>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8" name="Picture 7">
            <a:extLst>
              <a:ext uri="{FF2B5EF4-FFF2-40B4-BE49-F238E27FC236}">
                <a16:creationId xmlns:a16="http://schemas.microsoft.com/office/drawing/2014/main" id="{64E6FDC6-6F8B-4455-8CE5-2EC3CC174EF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59809" y="394609"/>
            <a:ext cx="2404153" cy="820605"/>
          </a:xfrm>
          <a:prstGeom prst="rect">
            <a:avLst/>
          </a:prstGeom>
        </p:spPr>
      </p:pic>
      <p:pic>
        <p:nvPicPr>
          <p:cNvPr id="11" name="Picture 10" descr="Text&#10;&#10;Description automatically generated">
            <a:extLst>
              <a:ext uri="{FF2B5EF4-FFF2-40B4-BE49-F238E27FC236}">
                <a16:creationId xmlns:a16="http://schemas.microsoft.com/office/drawing/2014/main" id="{F126DC3C-8B29-4FDD-9818-7305FC5B57F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25528" y="338944"/>
            <a:ext cx="1333433" cy="931937"/>
          </a:xfrm>
          <a:prstGeom prst="rect">
            <a:avLst/>
          </a:prstGeom>
        </p:spPr>
      </p:pic>
      <p:cxnSp>
        <p:nvCxnSpPr>
          <p:cNvPr id="12" name="Straight Connector 11">
            <a:extLst>
              <a:ext uri="{FF2B5EF4-FFF2-40B4-BE49-F238E27FC236}">
                <a16:creationId xmlns:a16="http://schemas.microsoft.com/office/drawing/2014/main" id="{CF002EA7-5119-4EC8-BECE-9A16637924E2}"/>
              </a:ext>
            </a:extLst>
          </p:cNvPr>
          <p:cNvCxnSpPr/>
          <p:nvPr userDrawn="1"/>
        </p:nvCxnSpPr>
        <p:spPr>
          <a:xfrm>
            <a:off x="3294745" y="283278"/>
            <a:ext cx="0" cy="10432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9912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ull Quote or Emphasis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1B01931-4A42-47D0-8724-C4C5310249F1}"/>
              </a:ext>
            </a:extLst>
          </p:cNvPr>
          <p:cNvSpPr/>
          <p:nvPr userDrawn="1"/>
        </p:nvSpPr>
        <p:spPr>
          <a:xfrm>
            <a:off x="0" y="0"/>
            <a:ext cx="12192000" cy="6858000"/>
          </a:xfrm>
          <a:prstGeom prst="rect">
            <a:avLst/>
          </a:prstGeom>
          <a:solidFill>
            <a:srgbClr val="0025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557"/>
              </a:solidFill>
            </a:endParaRPr>
          </a:p>
        </p:txBody>
      </p:sp>
      <p:sp>
        <p:nvSpPr>
          <p:cNvPr id="7" name="Title 1">
            <a:extLst>
              <a:ext uri="{FF2B5EF4-FFF2-40B4-BE49-F238E27FC236}">
                <a16:creationId xmlns:a16="http://schemas.microsoft.com/office/drawing/2014/main" id="{5C64B283-FDCE-4330-AE25-38C81D369230}"/>
              </a:ext>
            </a:extLst>
          </p:cNvPr>
          <p:cNvSpPr>
            <a:spLocks noGrp="1"/>
          </p:cNvSpPr>
          <p:nvPr>
            <p:ph type="ctrTitle" hasCustomPrompt="1"/>
          </p:nvPr>
        </p:nvSpPr>
        <p:spPr>
          <a:xfrm>
            <a:off x="716281" y="2075543"/>
            <a:ext cx="10485120" cy="2182222"/>
          </a:xfrm>
        </p:spPr>
        <p:txBody>
          <a:bodyPr anchor="b" anchorCtr="0">
            <a:normAutofit/>
          </a:bodyPr>
          <a:lstStyle>
            <a:lvl1pPr algn="l">
              <a:defRPr sz="4000" b="1">
                <a:solidFill>
                  <a:schemeClr val="bg1"/>
                </a:solidFill>
                <a:latin typeface="Georgia" panose="02040502050405020303" pitchFamily="18" charset="0"/>
                <a:cs typeface="Arial" panose="020B0604020202020204" pitchFamily="34" charset="0"/>
              </a:defRPr>
            </a:lvl1pPr>
          </a:lstStyle>
          <a:p>
            <a:r>
              <a:rPr lang="en-US" dirty="0"/>
              <a:t>“Insert pull quote”</a:t>
            </a:r>
          </a:p>
        </p:txBody>
      </p:sp>
      <p:sp>
        <p:nvSpPr>
          <p:cNvPr id="8" name="Subtitle 2">
            <a:extLst>
              <a:ext uri="{FF2B5EF4-FFF2-40B4-BE49-F238E27FC236}">
                <a16:creationId xmlns:a16="http://schemas.microsoft.com/office/drawing/2014/main" id="{B00ED0EA-B7FB-4254-A795-CB3FB078D6F6}"/>
              </a:ext>
            </a:extLst>
          </p:cNvPr>
          <p:cNvSpPr>
            <a:spLocks noGrp="1"/>
          </p:cNvSpPr>
          <p:nvPr>
            <p:ph type="subTitle" idx="1" hasCustomPrompt="1"/>
          </p:nvPr>
        </p:nvSpPr>
        <p:spPr>
          <a:xfrm>
            <a:off x="734130" y="4257765"/>
            <a:ext cx="6827515" cy="820606"/>
          </a:xfrm>
        </p:spPr>
        <p:txBody>
          <a:bodyPr anchor="ctr" anchorCtr="0">
            <a:noAutofit/>
          </a:bodyPr>
          <a:lstStyle>
            <a:lvl1pPr marL="0" indent="0" algn="l">
              <a:buNone/>
              <a:defRPr sz="2000" b="1">
                <a:solidFill>
                  <a:srgbClr val="59CBE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Attribution</a:t>
            </a:r>
          </a:p>
        </p:txBody>
      </p:sp>
      <p:pic>
        <p:nvPicPr>
          <p:cNvPr id="14" name="Picture 13" descr="A picture containing drawing&#10;&#10;Description automatically generated">
            <a:extLst>
              <a:ext uri="{FF2B5EF4-FFF2-40B4-BE49-F238E27FC236}">
                <a16:creationId xmlns:a16="http://schemas.microsoft.com/office/drawing/2014/main" id="{ADD76305-E871-4489-BDA7-CED15C8E928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809" y="394609"/>
            <a:ext cx="2404153" cy="820606"/>
          </a:xfrm>
          <a:prstGeom prst="rect">
            <a:avLst/>
          </a:prstGeom>
        </p:spPr>
      </p:pic>
      <p:pic>
        <p:nvPicPr>
          <p:cNvPr id="15" name="Picture 14" descr="Text&#10;&#10;Description automatically generated">
            <a:extLst>
              <a:ext uri="{FF2B5EF4-FFF2-40B4-BE49-F238E27FC236}">
                <a16:creationId xmlns:a16="http://schemas.microsoft.com/office/drawing/2014/main" id="{24078E25-1E31-413E-8422-AE334C6E07A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25528" y="338944"/>
            <a:ext cx="1333433" cy="931937"/>
          </a:xfrm>
          <a:prstGeom prst="rect">
            <a:avLst/>
          </a:prstGeom>
        </p:spPr>
      </p:pic>
      <p:cxnSp>
        <p:nvCxnSpPr>
          <p:cNvPr id="16" name="Straight Connector 15">
            <a:extLst>
              <a:ext uri="{FF2B5EF4-FFF2-40B4-BE49-F238E27FC236}">
                <a16:creationId xmlns:a16="http://schemas.microsoft.com/office/drawing/2014/main" id="{DC184638-64C3-4817-8273-01486C4A44D3}"/>
              </a:ext>
            </a:extLst>
          </p:cNvPr>
          <p:cNvCxnSpPr/>
          <p:nvPr userDrawn="1"/>
        </p:nvCxnSpPr>
        <p:spPr>
          <a:xfrm>
            <a:off x="3294745" y="283278"/>
            <a:ext cx="0" cy="104326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4075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DF019-F863-44AE-B94B-A2CDE4263E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8FF50E-ABF2-44B0-A552-7D70E1822B37}"/>
              </a:ext>
            </a:extLst>
          </p:cNvPr>
          <p:cNvSpPr>
            <a:spLocks noGrp="1"/>
          </p:cNvSpPr>
          <p:nvPr>
            <p:ph idx="1"/>
          </p:nvPr>
        </p:nvSpPr>
        <p:spPr>
          <a:xfrm>
            <a:off x="838200" y="1690688"/>
            <a:ext cx="10515600" cy="4100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59893ED-132C-4B26-8986-954FD3DA2732}"/>
              </a:ext>
            </a:extLst>
          </p:cNvPr>
          <p:cNvSpPr>
            <a:spLocks noGrp="1"/>
          </p:cNvSpPr>
          <p:nvPr>
            <p:ph type="dt" sz="half" idx="10"/>
          </p:nvPr>
        </p:nvSpPr>
        <p:spPr/>
        <p:txBody>
          <a:bodyPr/>
          <a:lstStyle/>
          <a:p>
            <a:r>
              <a:rPr lang="en-US"/>
              <a:t>Month 20XX</a:t>
            </a:r>
          </a:p>
        </p:txBody>
      </p:sp>
      <p:sp>
        <p:nvSpPr>
          <p:cNvPr id="5" name="Footer Placeholder 4">
            <a:extLst>
              <a:ext uri="{FF2B5EF4-FFF2-40B4-BE49-F238E27FC236}">
                <a16:creationId xmlns:a16="http://schemas.microsoft.com/office/drawing/2014/main" id="{E47AA7F2-0B80-4BF7-8DF3-53DF456A0A3B}"/>
              </a:ext>
            </a:extLst>
          </p:cNvPr>
          <p:cNvSpPr>
            <a:spLocks noGrp="1"/>
          </p:cNvSpPr>
          <p:nvPr>
            <p:ph type="ftr" sz="quarter" idx="11"/>
          </p:nvPr>
        </p:nvSpPr>
        <p:spPr/>
        <p:txBody>
          <a:bodyPr/>
          <a:lstStyle/>
          <a:p>
            <a:r>
              <a:rPr lang="en-US" dirty="0"/>
              <a:t>© 2021 American Society of Clinical Oncology (ASCO). All Rights Reserved Worldwide. </a:t>
            </a:r>
          </a:p>
        </p:txBody>
      </p:sp>
      <p:sp>
        <p:nvSpPr>
          <p:cNvPr id="6" name="Slide Number Placeholder 5">
            <a:extLst>
              <a:ext uri="{FF2B5EF4-FFF2-40B4-BE49-F238E27FC236}">
                <a16:creationId xmlns:a16="http://schemas.microsoft.com/office/drawing/2014/main" id="{28EDFBA2-7410-4086-8E43-4DC1C0EF57C2}"/>
              </a:ext>
            </a:extLst>
          </p:cNvPr>
          <p:cNvSpPr>
            <a:spLocks noGrp="1"/>
          </p:cNvSpPr>
          <p:nvPr>
            <p:ph type="sldNum" sz="quarter" idx="12"/>
          </p:nvPr>
        </p:nvSpPr>
        <p:spPr/>
        <p:txBody>
          <a:bodyPr/>
          <a:lstStyle/>
          <a:p>
            <a:fld id="{BE33F7A0-71F0-446B-9DE8-6D75BE64EE0F}" type="slidenum">
              <a:rPr lang="en-US" smtClean="0"/>
              <a:t>‹#›</a:t>
            </a:fld>
            <a:endParaRPr lang="en-US"/>
          </a:p>
        </p:txBody>
      </p:sp>
      <p:grpSp>
        <p:nvGrpSpPr>
          <p:cNvPr id="8" name="Group 7">
            <a:extLst>
              <a:ext uri="{FF2B5EF4-FFF2-40B4-BE49-F238E27FC236}">
                <a16:creationId xmlns:a16="http://schemas.microsoft.com/office/drawing/2014/main" id="{1F7523D6-8F61-409B-B417-1C67842C7656}"/>
              </a:ext>
            </a:extLst>
          </p:cNvPr>
          <p:cNvGrpSpPr/>
          <p:nvPr userDrawn="1"/>
        </p:nvGrpSpPr>
        <p:grpSpPr>
          <a:xfrm>
            <a:off x="12899078" y="4471156"/>
            <a:ext cx="2867064" cy="604307"/>
            <a:chOff x="8994735" y="4471156"/>
            <a:chExt cx="2867064" cy="604307"/>
          </a:xfrm>
        </p:grpSpPr>
        <p:pic>
          <p:nvPicPr>
            <p:cNvPr id="10" name="Picture 9" descr="Text&#10;&#10;Description automatically generated">
              <a:extLst>
                <a:ext uri="{FF2B5EF4-FFF2-40B4-BE49-F238E27FC236}">
                  <a16:creationId xmlns:a16="http://schemas.microsoft.com/office/drawing/2014/main" id="{B34031E5-7ABE-44CF-8F7B-14120D713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97146" y="4471156"/>
              <a:ext cx="864653" cy="604307"/>
            </a:xfrm>
            <a:prstGeom prst="rect">
              <a:avLst/>
            </a:prstGeom>
          </p:spPr>
        </p:pic>
        <p:cxnSp>
          <p:nvCxnSpPr>
            <p:cNvPr id="11" name="Straight Connector 10">
              <a:extLst>
                <a:ext uri="{FF2B5EF4-FFF2-40B4-BE49-F238E27FC236}">
                  <a16:creationId xmlns:a16="http://schemas.microsoft.com/office/drawing/2014/main" id="{7A58DA55-097B-4064-ABFF-5C43A5539C82}"/>
                </a:ext>
              </a:extLst>
            </p:cNvPr>
            <p:cNvCxnSpPr/>
            <p:nvPr userDrawn="1"/>
          </p:nvCxnSpPr>
          <p:spPr>
            <a:xfrm>
              <a:off x="10739518" y="4471156"/>
              <a:ext cx="0" cy="60430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descr="Logo&#10;&#10;Description automatically generated">
              <a:extLst>
                <a:ext uri="{FF2B5EF4-FFF2-40B4-BE49-F238E27FC236}">
                  <a16:creationId xmlns:a16="http://schemas.microsoft.com/office/drawing/2014/main" id="{BEBDA5A6-83CC-47EF-8A0E-9CBECEAD0EF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94735" y="4520160"/>
              <a:ext cx="1483316" cy="506298"/>
            </a:xfrm>
            <a:prstGeom prst="rect">
              <a:avLst/>
            </a:prstGeom>
          </p:spPr>
        </p:pic>
      </p:grpSp>
    </p:spTree>
    <p:extLst>
      <p:ext uri="{BB962C8B-B14F-4D97-AF65-F5344CB8AC3E}">
        <p14:creationId xmlns:p14="http://schemas.microsoft.com/office/powerpoint/2010/main" val="2440268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9F8BE-347B-44D4-92CC-95CA483788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4" name="Content Placeholder 3">
            <a:extLst>
              <a:ext uri="{FF2B5EF4-FFF2-40B4-BE49-F238E27FC236}">
                <a16:creationId xmlns:a16="http://schemas.microsoft.com/office/drawing/2014/main" id="{66127610-89AB-4D85-ACC2-6D643F201EFF}"/>
              </a:ext>
            </a:extLst>
          </p:cNvPr>
          <p:cNvSpPr>
            <a:spLocks noGrp="1"/>
          </p:cNvSpPr>
          <p:nvPr>
            <p:ph sz="half" idx="2"/>
          </p:nvPr>
        </p:nvSpPr>
        <p:spPr>
          <a:xfrm>
            <a:off x="839788" y="1690688"/>
            <a:ext cx="5157787" cy="41440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id="{B895649D-36CB-4A67-A844-B6D42A31F527}"/>
              </a:ext>
            </a:extLst>
          </p:cNvPr>
          <p:cNvSpPr>
            <a:spLocks noGrp="1"/>
          </p:cNvSpPr>
          <p:nvPr>
            <p:ph sz="quarter" idx="4"/>
          </p:nvPr>
        </p:nvSpPr>
        <p:spPr>
          <a:xfrm>
            <a:off x="6172200" y="1690688"/>
            <a:ext cx="5183188" cy="41440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528404-8C08-4DF6-AFA8-D30B2106EA1D}"/>
              </a:ext>
            </a:extLst>
          </p:cNvPr>
          <p:cNvSpPr>
            <a:spLocks noGrp="1"/>
          </p:cNvSpPr>
          <p:nvPr>
            <p:ph type="dt" sz="half" idx="10"/>
          </p:nvPr>
        </p:nvSpPr>
        <p:spPr/>
        <p:txBody>
          <a:bodyPr/>
          <a:lstStyle/>
          <a:p>
            <a:r>
              <a:rPr lang="en-US"/>
              <a:t>Month 20XX</a:t>
            </a:r>
          </a:p>
        </p:txBody>
      </p:sp>
      <p:sp>
        <p:nvSpPr>
          <p:cNvPr id="8" name="Footer Placeholder 7">
            <a:extLst>
              <a:ext uri="{FF2B5EF4-FFF2-40B4-BE49-F238E27FC236}">
                <a16:creationId xmlns:a16="http://schemas.microsoft.com/office/drawing/2014/main" id="{DA572A0A-1737-4D77-B19E-4B9A4E58F0B5}"/>
              </a:ext>
            </a:extLst>
          </p:cNvPr>
          <p:cNvSpPr>
            <a:spLocks noGrp="1"/>
          </p:cNvSpPr>
          <p:nvPr>
            <p:ph type="ftr" sz="quarter" idx="11"/>
          </p:nvPr>
        </p:nvSpPr>
        <p:spPr/>
        <p:txBody>
          <a:bodyPr/>
          <a:lstStyle/>
          <a:p>
            <a:r>
              <a:rPr lang="en-US" dirty="0"/>
              <a:t>© 2021 American Society of Clinical Oncology (ASCO). All Rights Reserved Worldwide. </a:t>
            </a:r>
          </a:p>
        </p:txBody>
      </p:sp>
      <p:sp>
        <p:nvSpPr>
          <p:cNvPr id="9" name="Slide Number Placeholder 8">
            <a:extLst>
              <a:ext uri="{FF2B5EF4-FFF2-40B4-BE49-F238E27FC236}">
                <a16:creationId xmlns:a16="http://schemas.microsoft.com/office/drawing/2014/main" id="{9EB2F4A9-7562-47B7-939E-377FF9AC580D}"/>
              </a:ext>
            </a:extLst>
          </p:cNvPr>
          <p:cNvSpPr>
            <a:spLocks noGrp="1"/>
          </p:cNvSpPr>
          <p:nvPr>
            <p:ph type="sldNum" sz="quarter" idx="12"/>
          </p:nvPr>
        </p:nvSpPr>
        <p:spPr/>
        <p:txBody>
          <a:bodyPr/>
          <a:lstStyle/>
          <a:p>
            <a:fld id="{BE33F7A0-71F0-446B-9DE8-6D75BE64EE0F}" type="slidenum">
              <a:rPr lang="en-US" smtClean="0"/>
              <a:t>‹#›</a:t>
            </a:fld>
            <a:endParaRPr lang="en-US"/>
          </a:p>
        </p:txBody>
      </p:sp>
    </p:spTree>
    <p:extLst>
      <p:ext uri="{BB962C8B-B14F-4D97-AF65-F5344CB8AC3E}">
        <p14:creationId xmlns:p14="http://schemas.microsoft.com/office/powerpoint/2010/main" val="3688028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D1AEE3-88DB-4A28-B620-17407B021406}"/>
              </a:ext>
            </a:extLst>
          </p:cNvPr>
          <p:cNvSpPr>
            <a:spLocks noGrp="1"/>
          </p:cNvSpPr>
          <p:nvPr>
            <p:ph type="dt" sz="half" idx="10"/>
          </p:nvPr>
        </p:nvSpPr>
        <p:spPr/>
        <p:txBody>
          <a:bodyPr/>
          <a:lstStyle/>
          <a:p>
            <a:r>
              <a:rPr lang="en-US"/>
              <a:t>Month 20XX</a:t>
            </a:r>
          </a:p>
        </p:txBody>
      </p:sp>
      <p:sp>
        <p:nvSpPr>
          <p:cNvPr id="3" name="Footer Placeholder 2">
            <a:extLst>
              <a:ext uri="{FF2B5EF4-FFF2-40B4-BE49-F238E27FC236}">
                <a16:creationId xmlns:a16="http://schemas.microsoft.com/office/drawing/2014/main" id="{F0C1CF45-8888-4A4B-907B-D1F29EE31819}"/>
              </a:ext>
            </a:extLst>
          </p:cNvPr>
          <p:cNvSpPr>
            <a:spLocks noGrp="1"/>
          </p:cNvSpPr>
          <p:nvPr>
            <p:ph type="ftr" sz="quarter" idx="11"/>
          </p:nvPr>
        </p:nvSpPr>
        <p:spPr/>
        <p:txBody>
          <a:bodyPr/>
          <a:lstStyle/>
          <a:p>
            <a:r>
              <a:rPr lang="en-US" dirty="0"/>
              <a:t>© 2021 American Society of Clinical Oncology (ASCO). All Rights Reserved Worldwide. </a:t>
            </a:r>
          </a:p>
        </p:txBody>
      </p:sp>
      <p:sp>
        <p:nvSpPr>
          <p:cNvPr id="4" name="Slide Number Placeholder 3">
            <a:extLst>
              <a:ext uri="{FF2B5EF4-FFF2-40B4-BE49-F238E27FC236}">
                <a16:creationId xmlns:a16="http://schemas.microsoft.com/office/drawing/2014/main" id="{D2354B21-5ACF-49E1-A84C-36FD8CEB4E8A}"/>
              </a:ext>
            </a:extLst>
          </p:cNvPr>
          <p:cNvSpPr>
            <a:spLocks noGrp="1"/>
          </p:cNvSpPr>
          <p:nvPr>
            <p:ph type="sldNum" sz="quarter" idx="12"/>
          </p:nvPr>
        </p:nvSpPr>
        <p:spPr/>
        <p:txBody>
          <a:bodyPr/>
          <a:lstStyle/>
          <a:p>
            <a:fld id="{BE33F7A0-71F0-446B-9DE8-6D75BE64EE0F}" type="slidenum">
              <a:rPr lang="en-US" smtClean="0"/>
              <a:t>‹#›</a:t>
            </a:fld>
            <a:endParaRPr lang="en-US"/>
          </a:p>
        </p:txBody>
      </p:sp>
    </p:spTree>
    <p:extLst>
      <p:ext uri="{BB962C8B-B14F-4D97-AF65-F5344CB8AC3E}">
        <p14:creationId xmlns:p14="http://schemas.microsoft.com/office/powerpoint/2010/main" val="311697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57C"/>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0457C"/>
                </a:solidFill>
              </a:defRPr>
            </a:lvl1pPr>
            <a:lvl2pPr>
              <a:defRPr>
                <a:solidFill>
                  <a:srgbClr val="00457C"/>
                </a:solidFill>
              </a:defRPr>
            </a:lvl2pPr>
            <a:lvl3pPr>
              <a:defRPr>
                <a:solidFill>
                  <a:srgbClr val="00457C"/>
                </a:solidFill>
              </a:defRPr>
            </a:lvl3pPr>
            <a:lvl4pPr>
              <a:defRPr>
                <a:solidFill>
                  <a:srgbClr val="00457C"/>
                </a:solidFill>
              </a:defRPr>
            </a:lvl4pPr>
            <a:lvl5pPr>
              <a:defRPr>
                <a:solidFill>
                  <a:srgbClr val="00457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C58807-34AC-C04C-A4F4-E00C4F7B5FC3}"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85754-F04C-204E-88F6-FD841A1C8098}" type="slidenum">
              <a:rPr lang="en-US" smtClean="0"/>
              <a:t>‹#›</a:t>
            </a:fld>
            <a:endParaRPr lang="en-US"/>
          </a:p>
        </p:txBody>
      </p:sp>
      <p:cxnSp>
        <p:nvCxnSpPr>
          <p:cNvPr id="7" name="Straight Connector 6"/>
          <p:cNvCxnSpPr/>
          <p:nvPr userDrawn="1"/>
        </p:nvCxnSpPr>
        <p:spPr>
          <a:xfrm flipH="1" flipV="1">
            <a:off x="609759" y="1199551"/>
            <a:ext cx="813339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7450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E7D2D6-7C48-4E81-B298-73268FCAC5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C2BD162-260B-459B-AFCC-55DA16A13613}"/>
              </a:ext>
            </a:extLst>
          </p:cNvPr>
          <p:cNvSpPr>
            <a:spLocks noGrp="1"/>
          </p:cNvSpPr>
          <p:nvPr>
            <p:ph type="body" idx="1"/>
          </p:nvPr>
        </p:nvSpPr>
        <p:spPr>
          <a:xfrm>
            <a:off x="838200" y="1825625"/>
            <a:ext cx="10515600" cy="38349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18CCF7A-90BB-4E84-9EBC-F70EF04A2488}"/>
              </a:ext>
            </a:extLst>
          </p:cNvPr>
          <p:cNvSpPr>
            <a:spLocks noGrp="1"/>
          </p:cNvSpPr>
          <p:nvPr>
            <p:ph type="dt" sz="half" idx="2"/>
          </p:nvPr>
        </p:nvSpPr>
        <p:spPr>
          <a:xfrm>
            <a:off x="5410200" y="625369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Month 20XX</a:t>
            </a:r>
            <a:endParaRPr lang="en-US" dirty="0"/>
          </a:p>
        </p:txBody>
      </p:sp>
      <p:sp>
        <p:nvSpPr>
          <p:cNvPr id="5" name="Footer Placeholder 4">
            <a:extLst>
              <a:ext uri="{FF2B5EF4-FFF2-40B4-BE49-F238E27FC236}">
                <a16:creationId xmlns:a16="http://schemas.microsoft.com/office/drawing/2014/main" id="{E4E7349A-18AE-4584-BE6B-ED443D2A83F8}"/>
              </a:ext>
            </a:extLst>
          </p:cNvPr>
          <p:cNvSpPr>
            <a:spLocks noGrp="1"/>
          </p:cNvSpPr>
          <p:nvPr>
            <p:ph type="ftr" sz="quarter" idx="3"/>
          </p:nvPr>
        </p:nvSpPr>
        <p:spPr>
          <a:xfrm>
            <a:off x="402771" y="6253693"/>
            <a:ext cx="4114800" cy="365125"/>
          </a:xfrm>
          <a:prstGeom prst="rect">
            <a:avLst/>
          </a:prstGeom>
        </p:spPr>
        <p:txBody>
          <a:bodyPr vert="horz" lIns="91440" tIns="45720" rIns="91440" bIns="45720" rtlCol="0" anchor="ctr"/>
          <a:lstStyle>
            <a:lvl1pPr algn="l">
              <a:defRPr sz="800">
                <a:solidFill>
                  <a:schemeClr val="tx1"/>
                </a:solidFill>
              </a:defRPr>
            </a:lvl1pPr>
          </a:lstStyle>
          <a:p>
            <a:r>
              <a:rPr lang="en-US" dirty="0"/>
              <a:t>© 2021 American Society of Clinical Oncology (ASCO). All Rights Reserved Worldwide. </a:t>
            </a:r>
          </a:p>
        </p:txBody>
      </p:sp>
      <p:sp>
        <p:nvSpPr>
          <p:cNvPr id="6" name="Slide Number Placeholder 5">
            <a:extLst>
              <a:ext uri="{FF2B5EF4-FFF2-40B4-BE49-F238E27FC236}">
                <a16:creationId xmlns:a16="http://schemas.microsoft.com/office/drawing/2014/main" id="{7D608DB3-8625-42CD-B269-7A764B719C70}"/>
              </a:ext>
            </a:extLst>
          </p:cNvPr>
          <p:cNvSpPr>
            <a:spLocks noGrp="1"/>
          </p:cNvSpPr>
          <p:nvPr>
            <p:ph type="sldNum" sz="quarter" idx="4"/>
          </p:nvPr>
        </p:nvSpPr>
        <p:spPr>
          <a:xfrm>
            <a:off x="11030856" y="217034"/>
            <a:ext cx="830943" cy="365125"/>
          </a:xfrm>
          <a:prstGeom prst="rect">
            <a:avLst/>
          </a:prstGeom>
        </p:spPr>
        <p:txBody>
          <a:bodyPr vert="horz" lIns="91440" tIns="45720" rIns="91440" bIns="45720" rtlCol="0" anchor="ctr"/>
          <a:lstStyle>
            <a:lvl1pPr algn="r">
              <a:defRPr sz="1200" b="1">
                <a:solidFill>
                  <a:srgbClr val="002557"/>
                </a:solidFill>
              </a:defRPr>
            </a:lvl1pPr>
          </a:lstStyle>
          <a:p>
            <a:r>
              <a:rPr lang="en-US" dirty="0"/>
              <a:t>PAGE </a:t>
            </a:r>
            <a:fld id="{BE33F7A0-71F0-446B-9DE8-6D75BE64EE0F}" type="slidenum">
              <a:rPr lang="en-US" smtClean="0"/>
              <a:pPr/>
              <a:t>‹#›</a:t>
            </a:fld>
            <a:endParaRPr lang="en-US" dirty="0"/>
          </a:p>
        </p:txBody>
      </p:sp>
      <p:cxnSp>
        <p:nvCxnSpPr>
          <p:cNvPr id="11" name="Straight Connector 10">
            <a:extLst>
              <a:ext uri="{FF2B5EF4-FFF2-40B4-BE49-F238E27FC236}">
                <a16:creationId xmlns:a16="http://schemas.microsoft.com/office/drawing/2014/main" id="{A945A349-AE7C-4119-9450-0EFFF49F136D}"/>
              </a:ext>
            </a:extLst>
          </p:cNvPr>
          <p:cNvCxnSpPr/>
          <p:nvPr userDrawn="1"/>
        </p:nvCxnSpPr>
        <p:spPr>
          <a:xfrm>
            <a:off x="402771" y="6008914"/>
            <a:ext cx="11401482" cy="0"/>
          </a:xfrm>
          <a:prstGeom prst="line">
            <a:avLst/>
          </a:prstGeom>
          <a:ln w="3175">
            <a:solidFill>
              <a:srgbClr val="002557"/>
            </a:solidFill>
          </a:ln>
        </p:spPr>
        <p:style>
          <a:lnRef idx="1">
            <a:schemeClr val="accent1"/>
          </a:lnRef>
          <a:fillRef idx="0">
            <a:schemeClr val="accent1"/>
          </a:fillRef>
          <a:effectRef idx="0">
            <a:schemeClr val="accent1"/>
          </a:effectRef>
          <a:fontRef idx="minor">
            <a:schemeClr val="tx1"/>
          </a:fontRef>
        </p:style>
      </p:cxnSp>
      <p:pic>
        <p:nvPicPr>
          <p:cNvPr id="8" name="Picture 7" descr="A picture containing drawing&#10;&#10;Description automatically generated">
            <a:extLst>
              <a:ext uri="{FF2B5EF4-FFF2-40B4-BE49-F238E27FC236}">
                <a16:creationId xmlns:a16="http://schemas.microsoft.com/office/drawing/2014/main" id="{8902C4D8-D57A-4145-A15E-391CB7D02EFB}"/>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8493033" y="6245565"/>
            <a:ext cx="2020906" cy="408289"/>
          </a:xfrm>
          <a:prstGeom prst="rect">
            <a:avLst/>
          </a:prstGeom>
        </p:spPr>
      </p:pic>
      <p:pic>
        <p:nvPicPr>
          <p:cNvPr id="9" name="Picture 8" descr="Text&#10;&#10;Description automatically generated">
            <a:extLst>
              <a:ext uri="{FF2B5EF4-FFF2-40B4-BE49-F238E27FC236}">
                <a16:creationId xmlns:a16="http://schemas.microsoft.com/office/drawing/2014/main" id="{1B882397-99A0-488C-ABC0-ED846A812ABC}"/>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1033035" y="6188500"/>
            <a:ext cx="747486" cy="522419"/>
          </a:xfrm>
          <a:prstGeom prst="rect">
            <a:avLst/>
          </a:prstGeom>
        </p:spPr>
      </p:pic>
      <p:cxnSp>
        <p:nvCxnSpPr>
          <p:cNvPr id="10" name="Straight Connector 9">
            <a:extLst>
              <a:ext uri="{FF2B5EF4-FFF2-40B4-BE49-F238E27FC236}">
                <a16:creationId xmlns:a16="http://schemas.microsoft.com/office/drawing/2014/main" id="{15BB4EE9-0A32-4ADE-B573-C4017B763B45}"/>
              </a:ext>
            </a:extLst>
          </p:cNvPr>
          <p:cNvCxnSpPr/>
          <p:nvPr userDrawn="1"/>
        </p:nvCxnSpPr>
        <p:spPr>
          <a:xfrm>
            <a:off x="10775406" y="6147556"/>
            <a:ext cx="0" cy="60430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1268091"/>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50" r:id="rId4"/>
    <p:sldLayoutId id="2147483653" r:id="rId5"/>
    <p:sldLayoutId id="2147483655" r:id="rId6"/>
    <p:sldLayoutId id="2147483660" r:id="rId7"/>
  </p:sldLayoutIdLst>
  <p:hf hdr="0" dt="0"/>
  <p:txStyles>
    <p:titleStyle>
      <a:lvl1pPr algn="l" defTabSz="914400" rtl="0" eaLnBrk="1" latinLnBrk="0" hangingPunct="1">
        <a:lnSpc>
          <a:spcPct val="90000"/>
        </a:lnSpc>
        <a:spcBef>
          <a:spcPct val="0"/>
        </a:spcBef>
        <a:buNone/>
        <a:defRPr sz="3600" b="1" kern="1200">
          <a:solidFill>
            <a:srgbClr val="002557"/>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76A9"/>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76A9"/>
        </a:buClr>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76A9"/>
        </a:buClr>
        <a:buFont typeface="Courier New" panose="02070309020205020404" pitchFamily="49" charset="0"/>
        <a:buChar char="o"/>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76A9"/>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76A9"/>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74610-19C1-44FF-B06F-326BC4DB1413}"/>
              </a:ext>
            </a:extLst>
          </p:cNvPr>
          <p:cNvSpPr>
            <a:spLocks noGrp="1"/>
          </p:cNvSpPr>
          <p:nvPr>
            <p:ph type="ctrTitle"/>
          </p:nvPr>
        </p:nvSpPr>
        <p:spPr/>
        <p:txBody>
          <a:bodyPr>
            <a:normAutofit fontScale="90000"/>
          </a:bodyPr>
          <a:lstStyle/>
          <a:p>
            <a:r>
              <a:rPr lang="en-US" dirty="0"/>
              <a:t>Continuing to Broaden Eligibility Criteria to Make Clinical Trials More Representative and Inclusive</a:t>
            </a:r>
          </a:p>
        </p:txBody>
      </p:sp>
      <p:sp>
        <p:nvSpPr>
          <p:cNvPr id="3" name="Subtitle 2">
            <a:extLst>
              <a:ext uri="{FF2B5EF4-FFF2-40B4-BE49-F238E27FC236}">
                <a16:creationId xmlns:a16="http://schemas.microsoft.com/office/drawing/2014/main" id="{EE0E0B0B-50F7-4157-8C86-0E5F4637EF66}"/>
              </a:ext>
            </a:extLst>
          </p:cNvPr>
          <p:cNvSpPr>
            <a:spLocks noGrp="1"/>
          </p:cNvSpPr>
          <p:nvPr>
            <p:ph type="subTitle" idx="1"/>
          </p:nvPr>
        </p:nvSpPr>
        <p:spPr/>
        <p:txBody>
          <a:bodyPr/>
          <a:lstStyle/>
          <a:p>
            <a:r>
              <a:rPr lang="en-US" dirty="0"/>
              <a:t>Joint Recommendations of the American Society of Clinical Oncology (ASCO) and Friends of Cancer Research (</a:t>
            </a:r>
            <a:r>
              <a:rPr lang="en-US" i="1" dirty="0"/>
              <a:t>Friends</a:t>
            </a:r>
            <a:r>
              <a:rPr lang="en-US" dirty="0"/>
              <a:t>)</a:t>
            </a:r>
          </a:p>
        </p:txBody>
      </p:sp>
      <p:sp>
        <p:nvSpPr>
          <p:cNvPr id="4" name="Text Placeholder 3">
            <a:extLst>
              <a:ext uri="{FF2B5EF4-FFF2-40B4-BE49-F238E27FC236}">
                <a16:creationId xmlns:a16="http://schemas.microsoft.com/office/drawing/2014/main" id="{82BE8D0B-3594-420B-B240-02260BB52EB7}"/>
              </a:ext>
            </a:extLst>
          </p:cNvPr>
          <p:cNvSpPr>
            <a:spLocks noGrp="1"/>
          </p:cNvSpPr>
          <p:nvPr>
            <p:ph type="body" sz="quarter" idx="14"/>
          </p:nvPr>
        </p:nvSpPr>
        <p:spPr/>
        <p:txBody>
          <a:bodyPr/>
          <a:lstStyle/>
          <a:p>
            <a:r>
              <a:rPr lang="en-US" dirty="0"/>
              <a:t>February 2021</a:t>
            </a:r>
          </a:p>
        </p:txBody>
      </p:sp>
    </p:spTree>
    <p:extLst>
      <p:ext uri="{BB962C8B-B14F-4D97-AF65-F5344CB8AC3E}">
        <p14:creationId xmlns:p14="http://schemas.microsoft.com/office/powerpoint/2010/main" val="1532448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FC4D9-980A-4D03-B5AE-8912B57979F7}"/>
              </a:ext>
            </a:extLst>
          </p:cNvPr>
          <p:cNvSpPr>
            <a:spLocks noGrp="1"/>
          </p:cNvSpPr>
          <p:nvPr>
            <p:ph type="title"/>
          </p:nvPr>
        </p:nvSpPr>
        <p:spPr>
          <a:xfrm>
            <a:off x="838200" y="0"/>
            <a:ext cx="10515600" cy="1325563"/>
          </a:xfrm>
        </p:spPr>
        <p:txBody>
          <a:bodyPr/>
          <a:lstStyle/>
          <a:p>
            <a:r>
              <a:rPr lang="en-US" dirty="0"/>
              <a:t>Performance Status recommendations</a:t>
            </a:r>
          </a:p>
        </p:txBody>
      </p:sp>
      <p:sp>
        <p:nvSpPr>
          <p:cNvPr id="3" name="Content Placeholder 2">
            <a:extLst>
              <a:ext uri="{FF2B5EF4-FFF2-40B4-BE49-F238E27FC236}">
                <a16:creationId xmlns:a16="http://schemas.microsoft.com/office/drawing/2014/main" id="{6CE747B5-2498-42F1-AF41-8B14BE985F12}"/>
              </a:ext>
            </a:extLst>
          </p:cNvPr>
          <p:cNvSpPr>
            <a:spLocks noGrp="1"/>
          </p:cNvSpPr>
          <p:nvPr>
            <p:ph idx="1"/>
          </p:nvPr>
        </p:nvSpPr>
        <p:spPr>
          <a:xfrm>
            <a:off x="838200" y="1325563"/>
            <a:ext cx="10515600" cy="4334996"/>
          </a:xfrm>
        </p:spPr>
        <p:txBody>
          <a:bodyPr>
            <a:normAutofit fontScale="70000" lnSpcReduction="20000"/>
          </a:bodyPr>
          <a:lstStyle/>
          <a:p>
            <a:pPr marL="514350" indent="-514350">
              <a:lnSpc>
                <a:spcPct val="110000"/>
              </a:lnSpc>
              <a:buFont typeface="+mj-lt"/>
              <a:buAutoNum type="arabicPeriod"/>
            </a:pPr>
            <a:r>
              <a:rPr lang="en-US" sz="2900" dirty="0"/>
              <a:t>Patients with reduced PS (e.g., ECOG PS2) should be included unless there is a scientific and/or clinical rationale for exclusion justified by established safety considerations.</a:t>
            </a:r>
          </a:p>
          <a:p>
            <a:pPr marL="971550" lvl="2" indent="-514350">
              <a:lnSpc>
                <a:spcPct val="100000"/>
              </a:lnSpc>
              <a:spcBef>
                <a:spcPts val="1000"/>
              </a:spcBef>
              <a:buFont typeface="+mj-lt"/>
              <a:buAutoNum type="alphaLcParenR"/>
            </a:pPr>
            <a:r>
              <a:rPr lang="en-US" sz="2300" dirty="0"/>
              <a:t>ECOG PS eligibility criteria should be based on the patient population in which the intervention is expected to be used in clinical practice.</a:t>
            </a:r>
          </a:p>
          <a:p>
            <a:pPr marL="971550" lvl="2" indent="-514350">
              <a:lnSpc>
                <a:spcPct val="100000"/>
              </a:lnSpc>
              <a:spcBef>
                <a:spcPts val="1000"/>
              </a:spcBef>
              <a:buFont typeface="+mj-lt"/>
              <a:buAutoNum type="alphaLcParenR"/>
            </a:pPr>
            <a:r>
              <a:rPr lang="en-US" sz="2300" dirty="0"/>
              <a:t>PS eligibility criteria should be continually re-evaluated and modified throughout the clinical development process to reflect accumulated safety data of the investigational treatment. Decisions about PS eligibility criteria should be based on early clinical safety and efficacy data about the specific investigational agent or based on known data from other drugs in the same class with similar mechanism of action. Later phase trials (e.g. phase II/III) should generally mirror the intended use population and ECOG PS2 patients should be included, unless safety concerns have manifested in earlier phase trials. The rationale for exclusion should be justified and stated explicitly. </a:t>
            </a:r>
          </a:p>
          <a:p>
            <a:pPr marL="971550" lvl="2" indent="-514350">
              <a:lnSpc>
                <a:spcPct val="100000"/>
              </a:lnSpc>
              <a:spcBef>
                <a:spcPts val="1000"/>
              </a:spcBef>
              <a:buFont typeface="+mj-lt"/>
              <a:buAutoNum type="alphaLcParenR"/>
            </a:pPr>
            <a:r>
              <a:rPr lang="en-US" sz="2300" dirty="0"/>
              <a:t>Incorporating the rationale for inclusion of a broader population into the protocol could help encourage investigators to enroll these patients. </a:t>
            </a:r>
          </a:p>
          <a:p>
            <a:pPr marL="971550" lvl="2" indent="-514350">
              <a:lnSpc>
                <a:spcPct val="100000"/>
              </a:lnSpc>
              <a:spcBef>
                <a:spcPts val="1000"/>
              </a:spcBef>
              <a:buFont typeface="+mj-lt"/>
              <a:buAutoNum type="alphaLcParenR"/>
            </a:pPr>
            <a:r>
              <a:rPr lang="en-US" sz="2300" dirty="0"/>
              <a:t>Performance status data should still be collected for use as a stratification factor, regardless of how it is incorporated into eligibility criteria. </a:t>
            </a:r>
          </a:p>
        </p:txBody>
      </p:sp>
      <p:sp>
        <p:nvSpPr>
          <p:cNvPr id="4" name="Footer Placeholder 3">
            <a:extLst>
              <a:ext uri="{FF2B5EF4-FFF2-40B4-BE49-F238E27FC236}">
                <a16:creationId xmlns:a16="http://schemas.microsoft.com/office/drawing/2014/main" id="{97B91BE5-2B30-4414-81A4-7018895D91CE}"/>
              </a:ext>
            </a:extLst>
          </p:cNvPr>
          <p:cNvSpPr>
            <a:spLocks noGrp="1"/>
          </p:cNvSpPr>
          <p:nvPr>
            <p:ph type="ftr" sz="quarter" idx="11"/>
          </p:nvPr>
        </p:nvSpPr>
        <p:spPr/>
        <p:txBody>
          <a:bodyPr/>
          <a:lstStyle/>
          <a:p>
            <a:r>
              <a:rPr lang="en-US" dirty="0"/>
              <a:t>February 2021</a:t>
            </a:r>
          </a:p>
        </p:txBody>
      </p:sp>
      <p:sp>
        <p:nvSpPr>
          <p:cNvPr id="5" name="Slide Number Placeholder 4">
            <a:extLst>
              <a:ext uri="{FF2B5EF4-FFF2-40B4-BE49-F238E27FC236}">
                <a16:creationId xmlns:a16="http://schemas.microsoft.com/office/drawing/2014/main" id="{0E94B55C-0BEF-4C88-A5D6-2C54EED8DF1E}"/>
              </a:ext>
            </a:extLst>
          </p:cNvPr>
          <p:cNvSpPr>
            <a:spLocks noGrp="1"/>
          </p:cNvSpPr>
          <p:nvPr>
            <p:ph type="sldNum" sz="quarter" idx="12"/>
          </p:nvPr>
        </p:nvSpPr>
        <p:spPr/>
        <p:txBody>
          <a:bodyPr/>
          <a:lstStyle/>
          <a:p>
            <a:fld id="{44A85754-F04C-204E-88F6-FD841A1C8098}" type="slidenum">
              <a:rPr lang="en-US" smtClean="0"/>
              <a:t>10</a:t>
            </a:fld>
            <a:endParaRPr lang="en-US"/>
          </a:p>
        </p:txBody>
      </p:sp>
    </p:spTree>
    <p:extLst>
      <p:ext uri="{BB962C8B-B14F-4D97-AF65-F5344CB8AC3E}">
        <p14:creationId xmlns:p14="http://schemas.microsoft.com/office/powerpoint/2010/main" val="604375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FC4D9-980A-4D03-B5AE-8912B57979F7}"/>
              </a:ext>
            </a:extLst>
          </p:cNvPr>
          <p:cNvSpPr>
            <a:spLocks noGrp="1"/>
          </p:cNvSpPr>
          <p:nvPr>
            <p:ph type="title"/>
          </p:nvPr>
        </p:nvSpPr>
        <p:spPr>
          <a:xfrm>
            <a:off x="838200" y="0"/>
            <a:ext cx="10515600" cy="1325563"/>
          </a:xfrm>
        </p:spPr>
        <p:txBody>
          <a:bodyPr/>
          <a:lstStyle/>
          <a:p>
            <a:r>
              <a:rPr lang="en-US" dirty="0"/>
              <a:t>Performance Status recommendations, cont.</a:t>
            </a:r>
          </a:p>
        </p:txBody>
      </p:sp>
      <p:sp>
        <p:nvSpPr>
          <p:cNvPr id="3" name="Content Placeholder 2">
            <a:extLst>
              <a:ext uri="{FF2B5EF4-FFF2-40B4-BE49-F238E27FC236}">
                <a16:creationId xmlns:a16="http://schemas.microsoft.com/office/drawing/2014/main" id="{6CE747B5-2498-42F1-AF41-8B14BE985F12}"/>
              </a:ext>
            </a:extLst>
          </p:cNvPr>
          <p:cNvSpPr>
            <a:spLocks noGrp="1"/>
          </p:cNvSpPr>
          <p:nvPr>
            <p:ph idx="1"/>
          </p:nvPr>
        </p:nvSpPr>
        <p:spPr>
          <a:xfrm>
            <a:off x="838200" y="1606071"/>
            <a:ext cx="10515600" cy="3834934"/>
          </a:xfrm>
        </p:spPr>
        <p:txBody>
          <a:bodyPr>
            <a:normAutofit fontScale="77500" lnSpcReduction="20000"/>
          </a:bodyPr>
          <a:lstStyle/>
          <a:p>
            <a:pPr marL="514350" lvl="0" indent="-514350">
              <a:lnSpc>
                <a:spcPct val="100000"/>
              </a:lnSpc>
              <a:buFont typeface="+mj-lt"/>
              <a:buAutoNum type="arabicPeriod" startAt="3"/>
            </a:pPr>
            <a:r>
              <a:rPr lang="en-US" sz="2900" dirty="0"/>
              <a:t>Consider alternate trial designs, such as pre-specified cohorts with lower PS that are exempt from the primary analysis, to encourage inclusion of these patients. These cohorts would generally be small in size and exploratory in nature and could be enrolled in an incremental way to enable an early stopping rule based upon safety data. Consideration of the data analysis approach for the broader eligibility cohort and subgroup analysis should be determined during the study design phase. Early discussion with FDA about enrollment of a broader population may have implications for marketing and post-marketing research requirements.</a:t>
            </a:r>
          </a:p>
          <a:p>
            <a:pPr marL="514350" lvl="0" indent="-514350">
              <a:lnSpc>
                <a:spcPct val="100000"/>
              </a:lnSpc>
              <a:buFont typeface="Arial" panose="020B0604020202020204" pitchFamily="34" charset="0"/>
              <a:buAutoNum type="arabicPeriod" startAt="3"/>
            </a:pPr>
            <a:r>
              <a:rPr lang="en-US" sz="2900" dirty="0"/>
              <a:t>Additional assessments of functional status should be considered to better characterize the functional status of ECOG PS2 patients and patients aged ≥65, such as Activities of Daily Living (ADLs) and Instrumental ADLs.</a:t>
            </a:r>
          </a:p>
          <a:p>
            <a:pPr marL="0" lvl="0" indent="0">
              <a:buNone/>
            </a:pPr>
            <a:endParaRPr lang="en-US" dirty="0"/>
          </a:p>
        </p:txBody>
      </p:sp>
      <p:sp>
        <p:nvSpPr>
          <p:cNvPr id="4" name="Footer Placeholder 3">
            <a:extLst>
              <a:ext uri="{FF2B5EF4-FFF2-40B4-BE49-F238E27FC236}">
                <a16:creationId xmlns:a16="http://schemas.microsoft.com/office/drawing/2014/main" id="{97B91BE5-2B30-4414-81A4-7018895D91CE}"/>
              </a:ext>
            </a:extLst>
          </p:cNvPr>
          <p:cNvSpPr>
            <a:spLocks noGrp="1"/>
          </p:cNvSpPr>
          <p:nvPr>
            <p:ph type="ftr" sz="quarter" idx="11"/>
          </p:nvPr>
        </p:nvSpPr>
        <p:spPr/>
        <p:txBody>
          <a:bodyPr/>
          <a:lstStyle/>
          <a:p>
            <a:r>
              <a:rPr lang="en-US" dirty="0"/>
              <a:t>February 2021</a:t>
            </a:r>
          </a:p>
        </p:txBody>
      </p:sp>
      <p:sp>
        <p:nvSpPr>
          <p:cNvPr id="5" name="Slide Number Placeholder 4">
            <a:extLst>
              <a:ext uri="{FF2B5EF4-FFF2-40B4-BE49-F238E27FC236}">
                <a16:creationId xmlns:a16="http://schemas.microsoft.com/office/drawing/2014/main" id="{0E94B55C-0BEF-4C88-A5D6-2C54EED8DF1E}"/>
              </a:ext>
            </a:extLst>
          </p:cNvPr>
          <p:cNvSpPr>
            <a:spLocks noGrp="1"/>
          </p:cNvSpPr>
          <p:nvPr>
            <p:ph type="sldNum" sz="quarter" idx="12"/>
          </p:nvPr>
        </p:nvSpPr>
        <p:spPr/>
        <p:txBody>
          <a:bodyPr/>
          <a:lstStyle/>
          <a:p>
            <a:fld id="{44A85754-F04C-204E-88F6-FD841A1C8098}" type="slidenum">
              <a:rPr lang="en-US" smtClean="0"/>
              <a:t>11</a:t>
            </a:fld>
            <a:endParaRPr lang="en-US"/>
          </a:p>
        </p:txBody>
      </p:sp>
    </p:spTree>
    <p:extLst>
      <p:ext uri="{BB962C8B-B14F-4D97-AF65-F5344CB8AC3E}">
        <p14:creationId xmlns:p14="http://schemas.microsoft.com/office/powerpoint/2010/main" val="3165464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40E4-1882-435A-A907-7B9F619C694A}"/>
              </a:ext>
            </a:extLst>
          </p:cNvPr>
          <p:cNvSpPr>
            <a:spLocks noGrp="1"/>
          </p:cNvSpPr>
          <p:nvPr>
            <p:ph type="title"/>
          </p:nvPr>
        </p:nvSpPr>
        <p:spPr>
          <a:xfrm>
            <a:off x="838200" y="0"/>
            <a:ext cx="10515600" cy="1325563"/>
          </a:xfrm>
        </p:spPr>
        <p:txBody>
          <a:bodyPr/>
          <a:lstStyle/>
          <a:p>
            <a:r>
              <a:rPr lang="en-US" dirty="0"/>
              <a:t>Project background</a:t>
            </a:r>
          </a:p>
        </p:txBody>
      </p:sp>
      <p:sp>
        <p:nvSpPr>
          <p:cNvPr id="3" name="Content Placeholder 2">
            <a:extLst>
              <a:ext uri="{FF2B5EF4-FFF2-40B4-BE49-F238E27FC236}">
                <a16:creationId xmlns:a16="http://schemas.microsoft.com/office/drawing/2014/main" id="{5F93ACA7-105A-4EEC-B94C-EBF62494AA26}"/>
              </a:ext>
            </a:extLst>
          </p:cNvPr>
          <p:cNvSpPr>
            <a:spLocks noGrp="1"/>
          </p:cNvSpPr>
          <p:nvPr>
            <p:ph idx="1"/>
          </p:nvPr>
        </p:nvSpPr>
        <p:spPr/>
        <p:txBody>
          <a:bodyPr>
            <a:normAutofit fontScale="92500" lnSpcReduction="10000"/>
          </a:bodyPr>
          <a:lstStyle/>
          <a:p>
            <a:r>
              <a:rPr lang="en-US" dirty="0"/>
              <a:t>October 2017: Joint Research Statement and multi-stakeholder work group recommendations published in </a:t>
            </a:r>
            <a:r>
              <a:rPr lang="en-US" i="1" dirty="0"/>
              <a:t>Journal of Clinical Oncology</a:t>
            </a:r>
            <a:endParaRPr lang="en-US" dirty="0"/>
          </a:p>
          <a:p>
            <a:pPr lvl="1"/>
            <a:r>
              <a:rPr lang="en-US" dirty="0"/>
              <a:t>HIV/AIDS </a:t>
            </a:r>
          </a:p>
          <a:p>
            <a:pPr lvl="1"/>
            <a:r>
              <a:rPr lang="en-US" dirty="0"/>
              <a:t>Minimum age for enrollment</a:t>
            </a:r>
          </a:p>
          <a:p>
            <a:pPr lvl="1"/>
            <a:r>
              <a:rPr lang="en-US" dirty="0"/>
              <a:t>Brain metastases</a:t>
            </a:r>
          </a:p>
          <a:p>
            <a:pPr lvl="1"/>
            <a:r>
              <a:rPr lang="en-US" dirty="0"/>
              <a:t>Organ dysfunction and prior or concurrent malignancies</a:t>
            </a:r>
          </a:p>
          <a:p>
            <a:r>
              <a:rPr lang="en-US" dirty="0"/>
              <a:t>September 2018: Revised NCI CTEP Generic Protocol Template reflecting ASCO-</a:t>
            </a:r>
            <a:r>
              <a:rPr lang="en-US" i="1" dirty="0"/>
              <a:t>Friends</a:t>
            </a:r>
            <a:r>
              <a:rPr lang="en-US" dirty="0"/>
              <a:t> recommendations released</a:t>
            </a:r>
          </a:p>
          <a:p>
            <a:r>
              <a:rPr lang="en-US" dirty="0"/>
              <a:t>July 2020: FDA Guidance for Industry documents that align with ASCO-</a:t>
            </a:r>
            <a:r>
              <a:rPr lang="en-US" i="1" dirty="0"/>
              <a:t>Friends</a:t>
            </a:r>
            <a:r>
              <a:rPr lang="en-US" dirty="0"/>
              <a:t> recommendations finalized</a:t>
            </a:r>
          </a:p>
          <a:p>
            <a:endParaRPr lang="en-US" dirty="0"/>
          </a:p>
        </p:txBody>
      </p:sp>
      <p:sp>
        <p:nvSpPr>
          <p:cNvPr id="4" name="Footer Placeholder 3">
            <a:extLst>
              <a:ext uri="{FF2B5EF4-FFF2-40B4-BE49-F238E27FC236}">
                <a16:creationId xmlns:a16="http://schemas.microsoft.com/office/drawing/2014/main" id="{3642D861-B675-459B-8932-B82A4C9E30D7}"/>
              </a:ext>
            </a:extLst>
          </p:cNvPr>
          <p:cNvSpPr>
            <a:spLocks noGrp="1"/>
          </p:cNvSpPr>
          <p:nvPr>
            <p:ph type="ftr" sz="quarter" idx="11"/>
          </p:nvPr>
        </p:nvSpPr>
        <p:spPr/>
        <p:txBody>
          <a:bodyPr/>
          <a:lstStyle/>
          <a:p>
            <a:r>
              <a:rPr lang="en-US" dirty="0"/>
              <a:t>February  2021</a:t>
            </a:r>
          </a:p>
        </p:txBody>
      </p:sp>
      <p:sp>
        <p:nvSpPr>
          <p:cNvPr id="5" name="Slide Number Placeholder 4">
            <a:extLst>
              <a:ext uri="{FF2B5EF4-FFF2-40B4-BE49-F238E27FC236}">
                <a16:creationId xmlns:a16="http://schemas.microsoft.com/office/drawing/2014/main" id="{8C54CED1-FC80-4925-B00E-FCF9485B3F5D}"/>
              </a:ext>
            </a:extLst>
          </p:cNvPr>
          <p:cNvSpPr>
            <a:spLocks noGrp="1"/>
          </p:cNvSpPr>
          <p:nvPr>
            <p:ph type="sldNum" sz="quarter" idx="12"/>
          </p:nvPr>
        </p:nvSpPr>
        <p:spPr/>
        <p:txBody>
          <a:bodyPr/>
          <a:lstStyle/>
          <a:p>
            <a:fld id="{44A85754-F04C-204E-88F6-FD841A1C8098}" type="slidenum">
              <a:rPr lang="en-US" smtClean="0"/>
              <a:t>2</a:t>
            </a:fld>
            <a:endParaRPr lang="en-US"/>
          </a:p>
        </p:txBody>
      </p:sp>
    </p:spTree>
    <p:extLst>
      <p:ext uri="{BB962C8B-B14F-4D97-AF65-F5344CB8AC3E}">
        <p14:creationId xmlns:p14="http://schemas.microsoft.com/office/powerpoint/2010/main" val="2338323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D0CAD70-2A80-4B6A-AA5B-41D2DEF7BD2F}"/>
              </a:ext>
            </a:extLst>
          </p:cNvPr>
          <p:cNvSpPr>
            <a:spLocks noGrp="1"/>
          </p:cNvSpPr>
          <p:nvPr>
            <p:ph type="title"/>
          </p:nvPr>
        </p:nvSpPr>
        <p:spPr>
          <a:xfrm>
            <a:off x="838200" y="0"/>
            <a:ext cx="10515600" cy="1325563"/>
          </a:xfrm>
        </p:spPr>
        <p:txBody>
          <a:bodyPr/>
          <a:lstStyle/>
          <a:p>
            <a:r>
              <a:rPr lang="en-US" dirty="0"/>
              <a:t>A new cancer clinical trial paradigm</a:t>
            </a:r>
          </a:p>
        </p:txBody>
      </p:sp>
      <p:sp>
        <p:nvSpPr>
          <p:cNvPr id="10" name="Content Placeholder 9">
            <a:extLst>
              <a:ext uri="{FF2B5EF4-FFF2-40B4-BE49-F238E27FC236}">
                <a16:creationId xmlns:a16="http://schemas.microsoft.com/office/drawing/2014/main" id="{51A7357F-1DC1-4624-83F2-B6AAB80A651E}"/>
              </a:ext>
            </a:extLst>
          </p:cNvPr>
          <p:cNvSpPr>
            <a:spLocks noGrp="1"/>
          </p:cNvSpPr>
          <p:nvPr>
            <p:ph idx="1"/>
          </p:nvPr>
        </p:nvSpPr>
        <p:spPr/>
        <p:txBody>
          <a:bodyPr>
            <a:normAutofit fontScale="92500" lnSpcReduction="10000"/>
          </a:bodyPr>
          <a:lstStyle/>
          <a:p>
            <a:pPr lvl="0"/>
            <a:r>
              <a:rPr lang="en-US" dirty="0"/>
              <a:t>Patients are eligible for a trial by default and excluded only when there is scientific rationale and/or evidence demonstrating that enrollment would compromise the patient’s safety.</a:t>
            </a:r>
          </a:p>
          <a:p>
            <a:pPr lvl="0"/>
            <a:r>
              <a:rPr lang="en-US" dirty="0"/>
              <a:t>In all cases, protocol development begins with informed consent as the only eligibility criteria. Any inclusion/exclusion criteria are tailored to the scientific objectives of the study, based on the investigational treatment and study population, and address only substantiated participant risks. </a:t>
            </a:r>
          </a:p>
          <a:p>
            <a:pPr lvl="0"/>
            <a:r>
              <a:rPr lang="en-US" dirty="0"/>
              <a:t>Trial participants more closely resemble the population intended to receive the therapy and no group is excluded without scientific justification based on current evidence.</a:t>
            </a:r>
          </a:p>
          <a:p>
            <a:endParaRPr lang="en-US" dirty="0"/>
          </a:p>
        </p:txBody>
      </p:sp>
      <p:sp>
        <p:nvSpPr>
          <p:cNvPr id="11" name="Footer Placeholder 3">
            <a:extLst>
              <a:ext uri="{FF2B5EF4-FFF2-40B4-BE49-F238E27FC236}">
                <a16:creationId xmlns:a16="http://schemas.microsoft.com/office/drawing/2014/main" id="{74CDBD2F-8851-41ED-A9C3-438BF806F01F}"/>
              </a:ext>
            </a:extLst>
          </p:cNvPr>
          <p:cNvSpPr>
            <a:spLocks noGrp="1"/>
          </p:cNvSpPr>
          <p:nvPr>
            <p:ph type="ftr" sz="quarter" idx="11"/>
          </p:nvPr>
        </p:nvSpPr>
        <p:spPr>
          <a:xfrm>
            <a:off x="402771" y="6253693"/>
            <a:ext cx="4114800" cy="365125"/>
          </a:xfrm>
        </p:spPr>
        <p:txBody>
          <a:bodyPr/>
          <a:lstStyle/>
          <a:p>
            <a:r>
              <a:rPr lang="en-US" dirty="0"/>
              <a:t>February 2021</a:t>
            </a:r>
          </a:p>
        </p:txBody>
      </p:sp>
    </p:spTree>
    <p:extLst>
      <p:ext uri="{BB962C8B-B14F-4D97-AF65-F5344CB8AC3E}">
        <p14:creationId xmlns:p14="http://schemas.microsoft.com/office/powerpoint/2010/main" val="2778748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2D828-03DD-4E4A-96C8-F4495C44D8A8}"/>
              </a:ext>
            </a:extLst>
          </p:cNvPr>
          <p:cNvSpPr>
            <a:spLocks noGrp="1"/>
          </p:cNvSpPr>
          <p:nvPr>
            <p:ph type="title"/>
          </p:nvPr>
        </p:nvSpPr>
        <p:spPr>
          <a:xfrm>
            <a:off x="838200" y="0"/>
            <a:ext cx="10515600" cy="1325563"/>
          </a:xfrm>
        </p:spPr>
        <p:txBody>
          <a:bodyPr/>
          <a:lstStyle/>
          <a:p>
            <a:r>
              <a:rPr lang="en-US" dirty="0"/>
              <a:t>2021 Recommendations</a:t>
            </a:r>
          </a:p>
        </p:txBody>
      </p:sp>
      <p:sp>
        <p:nvSpPr>
          <p:cNvPr id="3" name="Content Placeholder 2">
            <a:extLst>
              <a:ext uri="{FF2B5EF4-FFF2-40B4-BE49-F238E27FC236}">
                <a16:creationId xmlns:a16="http://schemas.microsoft.com/office/drawing/2014/main" id="{8A4971FE-D995-4592-A378-0B22B1248900}"/>
              </a:ext>
            </a:extLst>
          </p:cNvPr>
          <p:cNvSpPr>
            <a:spLocks noGrp="1"/>
          </p:cNvSpPr>
          <p:nvPr>
            <p:ph idx="1"/>
          </p:nvPr>
        </p:nvSpPr>
        <p:spPr/>
        <p:txBody>
          <a:bodyPr>
            <a:normAutofit fontScale="85000" lnSpcReduction="20000"/>
          </a:bodyPr>
          <a:lstStyle/>
          <a:p>
            <a:pPr marL="0" indent="0">
              <a:buNone/>
            </a:pPr>
            <a:r>
              <a:rPr lang="en-US" u="sng" dirty="0"/>
              <a:t>Topics addressed</a:t>
            </a:r>
            <a:r>
              <a:rPr lang="en-US" dirty="0"/>
              <a:t>:</a:t>
            </a:r>
            <a:endParaRPr lang="en-US" u="sng" dirty="0"/>
          </a:p>
          <a:p>
            <a:r>
              <a:rPr lang="en-US" dirty="0"/>
              <a:t>Washout periods</a:t>
            </a:r>
          </a:p>
          <a:p>
            <a:r>
              <a:rPr lang="en-US" dirty="0"/>
              <a:t>Concomitant medication exclusions</a:t>
            </a:r>
          </a:p>
          <a:p>
            <a:r>
              <a:rPr lang="en-US" dirty="0"/>
              <a:t>Prior therapies</a:t>
            </a:r>
          </a:p>
          <a:p>
            <a:r>
              <a:rPr lang="en-US" dirty="0"/>
              <a:t>Laboratory reference ranges and test intervals</a:t>
            </a:r>
          </a:p>
          <a:p>
            <a:r>
              <a:rPr lang="en-US" dirty="0"/>
              <a:t>Performance status</a:t>
            </a:r>
          </a:p>
          <a:p>
            <a:pPr marL="0" indent="0">
              <a:buNone/>
            </a:pPr>
            <a:endParaRPr lang="en-US" dirty="0"/>
          </a:p>
          <a:p>
            <a:pPr marL="0" indent="0">
              <a:buNone/>
            </a:pPr>
            <a:r>
              <a:rPr lang="en-US" u="sng" dirty="0"/>
              <a:t>Multi-stakeholder work groups included</a:t>
            </a:r>
            <a:r>
              <a:rPr lang="en-US" dirty="0"/>
              <a:t>:</a:t>
            </a:r>
          </a:p>
          <a:p>
            <a:pPr marL="0" indent="0">
              <a:buNone/>
            </a:pPr>
            <a:r>
              <a:rPr lang="en-US" dirty="0"/>
              <a:t>FDA and NCI representatives, academic and community researchers, patient advocates, industry sponsors, and others</a:t>
            </a:r>
          </a:p>
        </p:txBody>
      </p:sp>
      <p:sp>
        <p:nvSpPr>
          <p:cNvPr id="4" name="Footer Placeholder 3">
            <a:extLst>
              <a:ext uri="{FF2B5EF4-FFF2-40B4-BE49-F238E27FC236}">
                <a16:creationId xmlns:a16="http://schemas.microsoft.com/office/drawing/2014/main" id="{34FB5A42-4876-49F7-A948-1B8D55CFB326}"/>
              </a:ext>
            </a:extLst>
          </p:cNvPr>
          <p:cNvSpPr>
            <a:spLocks noGrp="1"/>
          </p:cNvSpPr>
          <p:nvPr>
            <p:ph type="ftr" sz="quarter" idx="11"/>
          </p:nvPr>
        </p:nvSpPr>
        <p:spPr/>
        <p:txBody>
          <a:bodyPr/>
          <a:lstStyle/>
          <a:p>
            <a:r>
              <a:rPr lang="en-US" dirty="0"/>
              <a:t>February 2021</a:t>
            </a:r>
          </a:p>
        </p:txBody>
      </p:sp>
      <p:sp>
        <p:nvSpPr>
          <p:cNvPr id="5" name="Slide Number Placeholder 4">
            <a:extLst>
              <a:ext uri="{FF2B5EF4-FFF2-40B4-BE49-F238E27FC236}">
                <a16:creationId xmlns:a16="http://schemas.microsoft.com/office/drawing/2014/main" id="{42CC0639-B416-4EBD-8CC6-023F11E16D1D}"/>
              </a:ext>
            </a:extLst>
          </p:cNvPr>
          <p:cNvSpPr>
            <a:spLocks noGrp="1"/>
          </p:cNvSpPr>
          <p:nvPr>
            <p:ph type="sldNum" sz="quarter" idx="12"/>
          </p:nvPr>
        </p:nvSpPr>
        <p:spPr/>
        <p:txBody>
          <a:bodyPr/>
          <a:lstStyle/>
          <a:p>
            <a:fld id="{44A85754-F04C-204E-88F6-FD841A1C8098}" type="slidenum">
              <a:rPr lang="en-US" smtClean="0"/>
              <a:t>4</a:t>
            </a:fld>
            <a:endParaRPr lang="en-US"/>
          </a:p>
        </p:txBody>
      </p:sp>
    </p:spTree>
    <p:extLst>
      <p:ext uri="{BB962C8B-B14F-4D97-AF65-F5344CB8AC3E}">
        <p14:creationId xmlns:p14="http://schemas.microsoft.com/office/powerpoint/2010/main" val="822918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A3985-D00A-44B5-B654-B012ED671B94}"/>
              </a:ext>
            </a:extLst>
          </p:cNvPr>
          <p:cNvSpPr>
            <a:spLocks noGrp="1"/>
          </p:cNvSpPr>
          <p:nvPr>
            <p:ph type="title"/>
          </p:nvPr>
        </p:nvSpPr>
        <p:spPr>
          <a:xfrm>
            <a:off x="838200" y="0"/>
            <a:ext cx="10515600" cy="1325563"/>
          </a:xfrm>
        </p:spPr>
        <p:txBody>
          <a:bodyPr/>
          <a:lstStyle/>
          <a:p>
            <a:r>
              <a:rPr lang="en-US" dirty="0"/>
              <a:t>Washout Period recommendations</a:t>
            </a:r>
          </a:p>
        </p:txBody>
      </p:sp>
      <p:sp>
        <p:nvSpPr>
          <p:cNvPr id="3" name="Content Placeholder 2">
            <a:extLst>
              <a:ext uri="{FF2B5EF4-FFF2-40B4-BE49-F238E27FC236}">
                <a16:creationId xmlns:a16="http://schemas.microsoft.com/office/drawing/2014/main" id="{56DF6C87-BF74-4DED-AD4D-069A4EB2BD88}"/>
              </a:ext>
            </a:extLst>
          </p:cNvPr>
          <p:cNvSpPr>
            <a:spLocks noGrp="1"/>
          </p:cNvSpPr>
          <p:nvPr>
            <p:ph idx="1"/>
          </p:nvPr>
        </p:nvSpPr>
        <p:spPr/>
        <p:txBody>
          <a:bodyPr>
            <a:normAutofit lnSpcReduction="10000"/>
          </a:bodyPr>
          <a:lstStyle/>
          <a:p>
            <a:pPr marL="514350" indent="-514350">
              <a:buAutoNum type="arabicPeriod"/>
            </a:pPr>
            <a:r>
              <a:rPr lang="en-US" dirty="0"/>
              <a:t>Time-based washout periods should be removed from protocol eligibility criteria in most cases. Any inclusion of time-based washout periods should be scientifically justified and clearly specified.  </a:t>
            </a:r>
          </a:p>
          <a:p>
            <a:pPr marL="514350" indent="-514350">
              <a:buAutoNum type="arabicPeriod"/>
            </a:pPr>
            <a:r>
              <a:rPr lang="en-US" dirty="0"/>
              <a:t>Relevant clinical and laboratory parameters should be used in place of time-based washout periods to address safety considerations.</a:t>
            </a:r>
          </a:p>
          <a:p>
            <a:pPr marL="514350" indent="-514350">
              <a:buAutoNum type="arabicPeriod"/>
            </a:pPr>
            <a:r>
              <a:rPr lang="en-US" dirty="0"/>
              <a:t>Potential trial participants should have recovered from clinically significant adverse events of their most recent therapy/intervention prior to enrollment. </a:t>
            </a:r>
          </a:p>
        </p:txBody>
      </p:sp>
      <p:sp>
        <p:nvSpPr>
          <p:cNvPr id="5" name="Slide Number Placeholder 4">
            <a:extLst>
              <a:ext uri="{FF2B5EF4-FFF2-40B4-BE49-F238E27FC236}">
                <a16:creationId xmlns:a16="http://schemas.microsoft.com/office/drawing/2014/main" id="{8DA76257-3D18-4DFB-88A3-084223FC3A8F}"/>
              </a:ext>
            </a:extLst>
          </p:cNvPr>
          <p:cNvSpPr>
            <a:spLocks noGrp="1"/>
          </p:cNvSpPr>
          <p:nvPr>
            <p:ph type="sldNum" sz="quarter" idx="12"/>
          </p:nvPr>
        </p:nvSpPr>
        <p:spPr/>
        <p:txBody>
          <a:bodyPr/>
          <a:lstStyle/>
          <a:p>
            <a:fld id="{44A85754-F04C-204E-88F6-FD841A1C8098}" type="slidenum">
              <a:rPr lang="en-US" smtClean="0"/>
              <a:t>5</a:t>
            </a:fld>
            <a:endParaRPr lang="en-US"/>
          </a:p>
        </p:txBody>
      </p:sp>
      <p:sp>
        <p:nvSpPr>
          <p:cNvPr id="6" name="Footer Placeholder 3">
            <a:extLst>
              <a:ext uri="{FF2B5EF4-FFF2-40B4-BE49-F238E27FC236}">
                <a16:creationId xmlns:a16="http://schemas.microsoft.com/office/drawing/2014/main" id="{E791ACDF-C027-4C88-9406-CDAC5491EAE5}"/>
              </a:ext>
            </a:extLst>
          </p:cNvPr>
          <p:cNvSpPr>
            <a:spLocks noGrp="1"/>
          </p:cNvSpPr>
          <p:nvPr>
            <p:ph type="ftr" sz="quarter" idx="11"/>
          </p:nvPr>
        </p:nvSpPr>
        <p:spPr>
          <a:xfrm>
            <a:off x="403225" y="6253163"/>
            <a:ext cx="4114800" cy="365125"/>
          </a:xfrm>
        </p:spPr>
        <p:txBody>
          <a:bodyPr/>
          <a:lstStyle/>
          <a:p>
            <a:r>
              <a:rPr lang="en-US" dirty="0"/>
              <a:t>February 2021</a:t>
            </a:r>
          </a:p>
        </p:txBody>
      </p:sp>
    </p:spTree>
    <p:extLst>
      <p:ext uri="{BB962C8B-B14F-4D97-AF65-F5344CB8AC3E}">
        <p14:creationId xmlns:p14="http://schemas.microsoft.com/office/powerpoint/2010/main" val="3746702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A2927-2EFF-4E08-86FA-851D3B7CE887}"/>
              </a:ext>
            </a:extLst>
          </p:cNvPr>
          <p:cNvSpPr>
            <a:spLocks noGrp="1"/>
          </p:cNvSpPr>
          <p:nvPr>
            <p:ph type="title"/>
          </p:nvPr>
        </p:nvSpPr>
        <p:spPr>
          <a:xfrm>
            <a:off x="838200" y="0"/>
            <a:ext cx="10515600" cy="1325563"/>
          </a:xfrm>
        </p:spPr>
        <p:txBody>
          <a:bodyPr/>
          <a:lstStyle/>
          <a:p>
            <a:r>
              <a:rPr lang="en-US" dirty="0"/>
              <a:t>Concomitant Medication recommendations</a:t>
            </a:r>
          </a:p>
        </p:txBody>
      </p:sp>
      <p:sp>
        <p:nvSpPr>
          <p:cNvPr id="3" name="Content Placeholder 2">
            <a:extLst>
              <a:ext uri="{FF2B5EF4-FFF2-40B4-BE49-F238E27FC236}">
                <a16:creationId xmlns:a16="http://schemas.microsoft.com/office/drawing/2014/main" id="{2BEE9B31-F712-4101-9B38-17397CBF53E0}"/>
              </a:ext>
            </a:extLst>
          </p:cNvPr>
          <p:cNvSpPr>
            <a:spLocks noGrp="1"/>
          </p:cNvSpPr>
          <p:nvPr>
            <p:ph idx="1"/>
          </p:nvPr>
        </p:nvSpPr>
        <p:spPr/>
        <p:txBody>
          <a:bodyPr>
            <a:normAutofit/>
          </a:bodyPr>
          <a:lstStyle/>
          <a:p>
            <a:pPr marL="514350" indent="-514350">
              <a:buFont typeface="Arial" panose="020B0604020202020204" pitchFamily="34" charset="0"/>
              <a:buAutoNum type="arabicPeriod"/>
            </a:pPr>
            <a:r>
              <a:rPr lang="en-US" dirty="0"/>
              <a:t>Concomitant medications use should only exclude patients from trial participation when clinically relevant known or predicted drug-drug interactions or potential overlapping toxicities will impact safety or efficacy. </a:t>
            </a:r>
          </a:p>
        </p:txBody>
      </p:sp>
      <p:sp>
        <p:nvSpPr>
          <p:cNvPr id="4" name="Footer Placeholder 3">
            <a:extLst>
              <a:ext uri="{FF2B5EF4-FFF2-40B4-BE49-F238E27FC236}">
                <a16:creationId xmlns:a16="http://schemas.microsoft.com/office/drawing/2014/main" id="{8BF4A99E-97BF-4B46-931D-2F66B6DAACB0}"/>
              </a:ext>
            </a:extLst>
          </p:cNvPr>
          <p:cNvSpPr>
            <a:spLocks noGrp="1"/>
          </p:cNvSpPr>
          <p:nvPr>
            <p:ph type="ftr" sz="quarter" idx="11"/>
          </p:nvPr>
        </p:nvSpPr>
        <p:spPr/>
        <p:txBody>
          <a:bodyPr/>
          <a:lstStyle/>
          <a:p>
            <a:r>
              <a:rPr lang="en-US" dirty="0"/>
              <a:t>February 2021</a:t>
            </a:r>
          </a:p>
        </p:txBody>
      </p:sp>
      <p:sp>
        <p:nvSpPr>
          <p:cNvPr id="5" name="Slide Number Placeholder 4">
            <a:extLst>
              <a:ext uri="{FF2B5EF4-FFF2-40B4-BE49-F238E27FC236}">
                <a16:creationId xmlns:a16="http://schemas.microsoft.com/office/drawing/2014/main" id="{FCA2A0F5-8CAC-4B1A-9178-714D27DE907F}"/>
              </a:ext>
            </a:extLst>
          </p:cNvPr>
          <p:cNvSpPr>
            <a:spLocks noGrp="1"/>
          </p:cNvSpPr>
          <p:nvPr>
            <p:ph type="sldNum" sz="quarter" idx="12"/>
          </p:nvPr>
        </p:nvSpPr>
        <p:spPr/>
        <p:txBody>
          <a:bodyPr/>
          <a:lstStyle/>
          <a:p>
            <a:fld id="{44A85754-F04C-204E-88F6-FD841A1C8098}" type="slidenum">
              <a:rPr lang="en-US" smtClean="0"/>
              <a:t>6</a:t>
            </a:fld>
            <a:endParaRPr lang="en-US"/>
          </a:p>
        </p:txBody>
      </p:sp>
    </p:spTree>
    <p:extLst>
      <p:ext uri="{BB962C8B-B14F-4D97-AF65-F5344CB8AC3E}">
        <p14:creationId xmlns:p14="http://schemas.microsoft.com/office/powerpoint/2010/main" val="623391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10AA8-A65F-4CDE-8F3E-540FE115AA62}"/>
              </a:ext>
            </a:extLst>
          </p:cNvPr>
          <p:cNvSpPr>
            <a:spLocks noGrp="1"/>
          </p:cNvSpPr>
          <p:nvPr>
            <p:ph type="title"/>
          </p:nvPr>
        </p:nvSpPr>
        <p:spPr>
          <a:xfrm>
            <a:off x="838200" y="35605"/>
            <a:ext cx="10515600" cy="1325563"/>
          </a:xfrm>
        </p:spPr>
        <p:txBody>
          <a:bodyPr/>
          <a:lstStyle/>
          <a:p>
            <a:r>
              <a:rPr lang="en-US" dirty="0"/>
              <a:t>Prior Therapy recommendations</a:t>
            </a:r>
          </a:p>
        </p:txBody>
      </p:sp>
      <p:sp>
        <p:nvSpPr>
          <p:cNvPr id="3" name="Content Placeholder 2">
            <a:extLst>
              <a:ext uri="{FF2B5EF4-FFF2-40B4-BE49-F238E27FC236}">
                <a16:creationId xmlns:a16="http://schemas.microsoft.com/office/drawing/2014/main" id="{F6472CCA-2C40-432F-897B-EEBFB4F7DF02}"/>
              </a:ext>
            </a:extLst>
          </p:cNvPr>
          <p:cNvSpPr>
            <a:spLocks noGrp="1"/>
          </p:cNvSpPr>
          <p:nvPr>
            <p:ph idx="1"/>
          </p:nvPr>
        </p:nvSpPr>
        <p:spPr>
          <a:xfrm>
            <a:off x="838200" y="1361168"/>
            <a:ext cx="10515600" cy="4647746"/>
          </a:xfrm>
        </p:spPr>
        <p:txBody>
          <a:bodyPr>
            <a:normAutofit fontScale="62500" lnSpcReduction="20000"/>
          </a:bodyPr>
          <a:lstStyle/>
          <a:p>
            <a:pPr marL="514350" indent="-514350">
              <a:lnSpc>
                <a:spcPct val="100000"/>
              </a:lnSpc>
              <a:buFont typeface="Arial" panose="020B0604020202020204" pitchFamily="34" charset="0"/>
              <a:buAutoNum type="arabicPeriod"/>
            </a:pPr>
            <a:r>
              <a:rPr lang="en-US" sz="3300" dirty="0"/>
              <a:t>Patients are eligible for clinical trials regardless of the number or type of prior therapies and without a requirement to have received a specific therapy prior to enrollment unless a scientific or clinically based rationale is provided as justification.</a:t>
            </a:r>
          </a:p>
          <a:p>
            <a:pPr marL="514350" lvl="0" indent="-514350">
              <a:lnSpc>
                <a:spcPct val="100000"/>
              </a:lnSpc>
              <a:buFont typeface="Arial" panose="020B0604020202020204" pitchFamily="34" charset="0"/>
              <a:buAutoNum type="arabicPeriod"/>
            </a:pPr>
            <a:r>
              <a:rPr lang="en-US" sz="3300" dirty="0"/>
              <a:t>Prior therapy (either limits on the number and type of prior therapies or requirements for specific therapies before enrollment) could be used to determine eligibility in the following cases:</a:t>
            </a:r>
          </a:p>
          <a:p>
            <a:pPr marL="971550" lvl="2" indent="-514350">
              <a:lnSpc>
                <a:spcPct val="100000"/>
              </a:lnSpc>
              <a:spcBef>
                <a:spcPts val="1000"/>
              </a:spcBef>
              <a:buFont typeface="+mj-lt"/>
              <a:buAutoNum type="alphaLcParenR"/>
            </a:pPr>
            <a:r>
              <a:rPr lang="en-US" sz="2900" dirty="0"/>
              <a:t>If the agents being studied target a specific mechanism or pathway that could potentially interact with a prior therapy.</a:t>
            </a:r>
          </a:p>
          <a:p>
            <a:pPr marL="971550" lvl="2" indent="-514350">
              <a:lnSpc>
                <a:spcPct val="100000"/>
              </a:lnSpc>
              <a:spcBef>
                <a:spcPts val="1000"/>
              </a:spcBef>
              <a:buFont typeface="+mj-lt"/>
              <a:buAutoNum type="alphaLcParenR"/>
            </a:pPr>
            <a:r>
              <a:rPr lang="en-US" sz="2900" dirty="0"/>
              <a:t>If the study design requires that all patients begin protocol-specified treatment at the same point in the disease trajectory.</a:t>
            </a:r>
          </a:p>
          <a:p>
            <a:pPr marL="971550" lvl="2" indent="-514350">
              <a:lnSpc>
                <a:spcPct val="100000"/>
              </a:lnSpc>
              <a:spcBef>
                <a:spcPts val="1000"/>
              </a:spcBef>
              <a:buFont typeface="+mj-lt"/>
              <a:buAutoNum type="alphaLcParenR"/>
            </a:pPr>
            <a:r>
              <a:rPr lang="en-US" sz="2900" dirty="0"/>
              <a:t>In randomized clinical studies, if the therapy in the control arm is not appropriate for the patient due to previous therapies received.</a:t>
            </a:r>
          </a:p>
          <a:p>
            <a:pPr marL="514350" indent="-514350">
              <a:lnSpc>
                <a:spcPct val="100000"/>
              </a:lnSpc>
              <a:buFont typeface="Arial" panose="020B0604020202020204" pitchFamily="34" charset="0"/>
              <a:buAutoNum type="arabicPeriod"/>
            </a:pPr>
            <a:r>
              <a:rPr lang="en-US" sz="3300" dirty="0"/>
              <a:t>Trial designers should consider conducting evaluation separately from the primary endpoint analysis for participants who have received prior therapies.</a:t>
            </a:r>
          </a:p>
          <a:p>
            <a:pPr marL="514350" lvl="1" indent="-514350">
              <a:lnSpc>
                <a:spcPct val="100000"/>
              </a:lnSpc>
              <a:spcBef>
                <a:spcPts val="1000"/>
              </a:spcBef>
              <a:buFont typeface="Arial" panose="020B0604020202020204" pitchFamily="34" charset="0"/>
              <a:buAutoNum type="arabicPeriod"/>
            </a:pPr>
            <a:endParaRPr lang="en-US" sz="3300" dirty="0"/>
          </a:p>
          <a:p>
            <a:pPr marL="457200" lvl="1" indent="0">
              <a:buNone/>
            </a:pPr>
            <a:endParaRPr lang="en-US" dirty="0"/>
          </a:p>
        </p:txBody>
      </p:sp>
      <p:sp>
        <p:nvSpPr>
          <p:cNvPr id="4" name="Footer Placeholder 3">
            <a:extLst>
              <a:ext uri="{FF2B5EF4-FFF2-40B4-BE49-F238E27FC236}">
                <a16:creationId xmlns:a16="http://schemas.microsoft.com/office/drawing/2014/main" id="{A9F8EC73-AD40-43EC-A9F5-174BD3D78CBE}"/>
              </a:ext>
            </a:extLst>
          </p:cNvPr>
          <p:cNvSpPr>
            <a:spLocks noGrp="1"/>
          </p:cNvSpPr>
          <p:nvPr>
            <p:ph type="ftr" sz="quarter" idx="11"/>
          </p:nvPr>
        </p:nvSpPr>
        <p:spPr/>
        <p:txBody>
          <a:bodyPr/>
          <a:lstStyle/>
          <a:p>
            <a:r>
              <a:rPr lang="en-US" dirty="0"/>
              <a:t>February 2021</a:t>
            </a:r>
          </a:p>
        </p:txBody>
      </p:sp>
      <p:sp>
        <p:nvSpPr>
          <p:cNvPr id="5" name="Slide Number Placeholder 4">
            <a:extLst>
              <a:ext uri="{FF2B5EF4-FFF2-40B4-BE49-F238E27FC236}">
                <a16:creationId xmlns:a16="http://schemas.microsoft.com/office/drawing/2014/main" id="{CEFDA103-4489-4B89-A5F3-865D8DDCBE4A}"/>
              </a:ext>
            </a:extLst>
          </p:cNvPr>
          <p:cNvSpPr>
            <a:spLocks noGrp="1"/>
          </p:cNvSpPr>
          <p:nvPr>
            <p:ph type="sldNum" sz="quarter" idx="12"/>
          </p:nvPr>
        </p:nvSpPr>
        <p:spPr/>
        <p:txBody>
          <a:bodyPr/>
          <a:lstStyle/>
          <a:p>
            <a:fld id="{44A85754-F04C-204E-88F6-FD841A1C8098}" type="slidenum">
              <a:rPr lang="en-US" smtClean="0"/>
              <a:t>7</a:t>
            </a:fld>
            <a:endParaRPr lang="en-US"/>
          </a:p>
        </p:txBody>
      </p:sp>
    </p:spTree>
    <p:extLst>
      <p:ext uri="{BB962C8B-B14F-4D97-AF65-F5344CB8AC3E}">
        <p14:creationId xmlns:p14="http://schemas.microsoft.com/office/powerpoint/2010/main" val="3150049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B054D-17A1-4B19-96A2-B7E8A8EAF3A5}"/>
              </a:ext>
            </a:extLst>
          </p:cNvPr>
          <p:cNvSpPr>
            <a:spLocks noGrp="1"/>
          </p:cNvSpPr>
          <p:nvPr>
            <p:ph type="title"/>
          </p:nvPr>
        </p:nvSpPr>
        <p:spPr>
          <a:xfrm>
            <a:off x="838200" y="0"/>
            <a:ext cx="10515600" cy="1325563"/>
          </a:xfrm>
        </p:spPr>
        <p:txBody>
          <a:bodyPr/>
          <a:lstStyle/>
          <a:p>
            <a:r>
              <a:rPr lang="en-US" dirty="0"/>
              <a:t>Laboratory Reference Range and Test Interval recommendations</a:t>
            </a:r>
          </a:p>
        </p:txBody>
      </p:sp>
      <p:sp>
        <p:nvSpPr>
          <p:cNvPr id="3" name="Content Placeholder 2">
            <a:extLst>
              <a:ext uri="{FF2B5EF4-FFF2-40B4-BE49-F238E27FC236}">
                <a16:creationId xmlns:a16="http://schemas.microsoft.com/office/drawing/2014/main" id="{B00F3BE4-17D1-4606-ACA3-A481D7B72362}"/>
              </a:ext>
            </a:extLst>
          </p:cNvPr>
          <p:cNvSpPr>
            <a:spLocks noGrp="1"/>
          </p:cNvSpPr>
          <p:nvPr>
            <p:ph idx="1"/>
          </p:nvPr>
        </p:nvSpPr>
        <p:spPr/>
        <p:txBody>
          <a:bodyPr>
            <a:normAutofit/>
          </a:bodyPr>
          <a:lstStyle/>
          <a:p>
            <a:pPr marL="514350" indent="-514350">
              <a:buAutoNum type="arabicPeriod"/>
            </a:pPr>
            <a:r>
              <a:rPr lang="en-US" sz="2500" dirty="0"/>
              <a:t>Laboratory test results should only be used as exclusion criteria when scientifically justified and when abnormal test results confer safety concerns.</a:t>
            </a:r>
          </a:p>
          <a:p>
            <a:pPr marL="514350" indent="-514350">
              <a:buAutoNum type="arabicPeriod"/>
            </a:pPr>
            <a:r>
              <a:rPr lang="en-US" sz="2500" dirty="0"/>
              <a:t>Laboratory reference values should account for potential normal variations due to race, ethnicity, age, sex, and gender identity (i.e., due to surgical and/or hormonal changes).</a:t>
            </a:r>
          </a:p>
          <a:p>
            <a:pPr marL="514350" indent="-514350">
              <a:buFont typeface="Arial" panose="020B0604020202020204" pitchFamily="34" charset="0"/>
              <a:buAutoNum type="arabicPeriod"/>
            </a:pPr>
            <a:endParaRPr lang="en-US" sz="2500" dirty="0"/>
          </a:p>
          <a:p>
            <a:pPr marL="514350" indent="-514350">
              <a:buAutoNum type="arabicPeriod"/>
            </a:pPr>
            <a:endParaRPr lang="en-US" sz="2500" dirty="0"/>
          </a:p>
          <a:p>
            <a:pPr marL="514350" indent="-514350">
              <a:buAutoNum type="arabicPeriod"/>
            </a:pPr>
            <a:endParaRPr lang="en-US" sz="2500" dirty="0"/>
          </a:p>
          <a:p>
            <a:pPr marL="0" indent="0">
              <a:buNone/>
            </a:pPr>
            <a:endParaRPr lang="en-US" dirty="0"/>
          </a:p>
          <a:p>
            <a:pPr marL="514350" indent="-514350">
              <a:buAutoNum type="arabicPeriod"/>
            </a:pPr>
            <a:endParaRPr lang="en-US" dirty="0"/>
          </a:p>
        </p:txBody>
      </p:sp>
      <p:sp>
        <p:nvSpPr>
          <p:cNvPr id="4" name="Footer Placeholder 3">
            <a:extLst>
              <a:ext uri="{FF2B5EF4-FFF2-40B4-BE49-F238E27FC236}">
                <a16:creationId xmlns:a16="http://schemas.microsoft.com/office/drawing/2014/main" id="{4AEC7B37-2893-445A-B01D-389193BAA34F}"/>
              </a:ext>
            </a:extLst>
          </p:cNvPr>
          <p:cNvSpPr>
            <a:spLocks noGrp="1"/>
          </p:cNvSpPr>
          <p:nvPr>
            <p:ph type="ftr" sz="quarter" idx="11"/>
          </p:nvPr>
        </p:nvSpPr>
        <p:spPr/>
        <p:txBody>
          <a:bodyPr/>
          <a:lstStyle/>
          <a:p>
            <a:r>
              <a:rPr lang="en-US" dirty="0"/>
              <a:t>February 2021</a:t>
            </a:r>
          </a:p>
        </p:txBody>
      </p:sp>
      <p:sp>
        <p:nvSpPr>
          <p:cNvPr id="5" name="Slide Number Placeholder 4">
            <a:extLst>
              <a:ext uri="{FF2B5EF4-FFF2-40B4-BE49-F238E27FC236}">
                <a16:creationId xmlns:a16="http://schemas.microsoft.com/office/drawing/2014/main" id="{6E49EFF4-A7B0-46B2-A7F1-E5E5703F4C24}"/>
              </a:ext>
            </a:extLst>
          </p:cNvPr>
          <p:cNvSpPr>
            <a:spLocks noGrp="1"/>
          </p:cNvSpPr>
          <p:nvPr>
            <p:ph type="sldNum" sz="quarter" idx="12"/>
          </p:nvPr>
        </p:nvSpPr>
        <p:spPr/>
        <p:txBody>
          <a:bodyPr/>
          <a:lstStyle/>
          <a:p>
            <a:fld id="{44A85754-F04C-204E-88F6-FD841A1C8098}" type="slidenum">
              <a:rPr lang="en-US" smtClean="0"/>
              <a:t>8</a:t>
            </a:fld>
            <a:endParaRPr lang="en-US"/>
          </a:p>
        </p:txBody>
      </p:sp>
    </p:spTree>
    <p:extLst>
      <p:ext uri="{BB962C8B-B14F-4D97-AF65-F5344CB8AC3E}">
        <p14:creationId xmlns:p14="http://schemas.microsoft.com/office/powerpoint/2010/main" val="2254150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B054D-17A1-4B19-96A2-B7E8A8EAF3A5}"/>
              </a:ext>
            </a:extLst>
          </p:cNvPr>
          <p:cNvSpPr>
            <a:spLocks noGrp="1"/>
          </p:cNvSpPr>
          <p:nvPr>
            <p:ph type="title"/>
          </p:nvPr>
        </p:nvSpPr>
        <p:spPr>
          <a:xfrm>
            <a:off x="838200" y="0"/>
            <a:ext cx="10515600" cy="1325563"/>
          </a:xfrm>
        </p:spPr>
        <p:txBody>
          <a:bodyPr/>
          <a:lstStyle/>
          <a:p>
            <a:r>
              <a:rPr lang="en-US" dirty="0"/>
              <a:t>Laboratory Reference Range and Test Interval recommendations, cont.</a:t>
            </a:r>
          </a:p>
        </p:txBody>
      </p:sp>
      <p:sp>
        <p:nvSpPr>
          <p:cNvPr id="3" name="Content Placeholder 2">
            <a:extLst>
              <a:ext uri="{FF2B5EF4-FFF2-40B4-BE49-F238E27FC236}">
                <a16:creationId xmlns:a16="http://schemas.microsoft.com/office/drawing/2014/main" id="{B00F3BE4-17D1-4606-ACA3-A481D7B72362}"/>
              </a:ext>
            </a:extLst>
          </p:cNvPr>
          <p:cNvSpPr>
            <a:spLocks noGrp="1"/>
          </p:cNvSpPr>
          <p:nvPr>
            <p:ph idx="1"/>
          </p:nvPr>
        </p:nvSpPr>
        <p:spPr/>
        <p:txBody>
          <a:bodyPr/>
          <a:lstStyle/>
          <a:p>
            <a:pPr marL="514350" indent="-514350">
              <a:buAutoNum type="arabicPeriod"/>
            </a:pPr>
            <a:endParaRPr lang="en-US" dirty="0"/>
          </a:p>
          <a:p>
            <a:pPr marL="514350" indent="-514350">
              <a:buAutoNum type="arabicPeriod"/>
            </a:pPr>
            <a:endParaRPr lang="en-US" dirty="0"/>
          </a:p>
        </p:txBody>
      </p:sp>
      <p:sp>
        <p:nvSpPr>
          <p:cNvPr id="4" name="Footer Placeholder 3">
            <a:extLst>
              <a:ext uri="{FF2B5EF4-FFF2-40B4-BE49-F238E27FC236}">
                <a16:creationId xmlns:a16="http://schemas.microsoft.com/office/drawing/2014/main" id="{4AEC7B37-2893-445A-B01D-389193BAA34F}"/>
              </a:ext>
            </a:extLst>
          </p:cNvPr>
          <p:cNvSpPr>
            <a:spLocks noGrp="1"/>
          </p:cNvSpPr>
          <p:nvPr>
            <p:ph type="ftr" sz="quarter" idx="11"/>
          </p:nvPr>
        </p:nvSpPr>
        <p:spPr/>
        <p:txBody>
          <a:bodyPr/>
          <a:lstStyle/>
          <a:p>
            <a:r>
              <a:rPr lang="en-US" dirty="0"/>
              <a:t>February 2021</a:t>
            </a:r>
          </a:p>
        </p:txBody>
      </p:sp>
      <p:sp>
        <p:nvSpPr>
          <p:cNvPr id="5" name="Slide Number Placeholder 4">
            <a:extLst>
              <a:ext uri="{FF2B5EF4-FFF2-40B4-BE49-F238E27FC236}">
                <a16:creationId xmlns:a16="http://schemas.microsoft.com/office/drawing/2014/main" id="{6E49EFF4-A7B0-46B2-A7F1-E5E5703F4C24}"/>
              </a:ext>
            </a:extLst>
          </p:cNvPr>
          <p:cNvSpPr>
            <a:spLocks noGrp="1"/>
          </p:cNvSpPr>
          <p:nvPr>
            <p:ph type="sldNum" sz="quarter" idx="12"/>
          </p:nvPr>
        </p:nvSpPr>
        <p:spPr/>
        <p:txBody>
          <a:bodyPr/>
          <a:lstStyle/>
          <a:p>
            <a:fld id="{44A85754-F04C-204E-88F6-FD841A1C8098}" type="slidenum">
              <a:rPr lang="en-US" smtClean="0"/>
              <a:t>9</a:t>
            </a:fld>
            <a:endParaRPr lang="en-US"/>
          </a:p>
        </p:txBody>
      </p:sp>
      <p:sp>
        <p:nvSpPr>
          <p:cNvPr id="7" name="Rectangle 6">
            <a:extLst>
              <a:ext uri="{FF2B5EF4-FFF2-40B4-BE49-F238E27FC236}">
                <a16:creationId xmlns:a16="http://schemas.microsoft.com/office/drawing/2014/main" id="{EF7B5EAE-B778-4171-A361-8728A1FDF7AD}"/>
              </a:ext>
            </a:extLst>
          </p:cNvPr>
          <p:cNvSpPr/>
          <p:nvPr/>
        </p:nvSpPr>
        <p:spPr>
          <a:xfrm>
            <a:off x="838200" y="1825625"/>
            <a:ext cx="10192656" cy="3336811"/>
          </a:xfrm>
          <a:prstGeom prst="rect">
            <a:avLst/>
          </a:prstGeom>
        </p:spPr>
        <p:txBody>
          <a:bodyPr wrap="square">
            <a:spAutoFit/>
          </a:bodyPr>
          <a:lstStyle/>
          <a:p>
            <a:pPr marL="514350" lvl="0" indent="-514350">
              <a:lnSpc>
                <a:spcPct val="90000"/>
              </a:lnSpc>
              <a:spcBef>
                <a:spcPts val="1000"/>
              </a:spcBef>
              <a:buClr>
                <a:srgbClr val="0076A9"/>
              </a:buClr>
              <a:buFont typeface="+mj-lt"/>
              <a:buAutoNum type="arabicPeriod" startAt="3"/>
            </a:pPr>
            <a:r>
              <a:rPr lang="en-US" sz="2500" dirty="0">
                <a:solidFill>
                  <a:srgbClr val="00457C"/>
                </a:solidFill>
                <a:latin typeface="Arial" panose="020B0604020202020204" pitchFamily="34" charset="0"/>
                <a:cs typeface="Arial" panose="020B0604020202020204" pitchFamily="34" charset="0"/>
              </a:rPr>
              <a:t>Routine re-assessment of laboratory test-based exclusion criteria should be conducted during the course of clinical research and drug development as investigational agents progress from earlier to later phase clinical trials.</a:t>
            </a:r>
          </a:p>
          <a:p>
            <a:pPr marL="514350" lvl="0" indent="-514350">
              <a:lnSpc>
                <a:spcPct val="90000"/>
              </a:lnSpc>
              <a:spcBef>
                <a:spcPts val="1000"/>
              </a:spcBef>
              <a:buClr>
                <a:srgbClr val="0076A9"/>
              </a:buClr>
              <a:buFont typeface="+mj-lt"/>
              <a:buAutoNum type="arabicPeriod" startAt="3"/>
            </a:pPr>
            <a:r>
              <a:rPr lang="en-US" sz="2500" dirty="0">
                <a:solidFill>
                  <a:srgbClr val="00457C"/>
                </a:solidFill>
                <a:latin typeface="Arial" panose="020B0604020202020204" pitchFamily="34" charset="0"/>
                <a:cs typeface="Arial" panose="020B0604020202020204" pitchFamily="34" charset="0"/>
              </a:rPr>
              <a:t>Increasing the intervals between protocol-specified tests should be considered to help reduce patient burden and increase ability to rely on routine clinical testing, especially in later cycles of treatment and over the evolution of the protocol from earlier to later phase clinical trials.</a:t>
            </a:r>
          </a:p>
        </p:txBody>
      </p:sp>
    </p:spTree>
    <p:extLst>
      <p:ext uri="{BB962C8B-B14F-4D97-AF65-F5344CB8AC3E}">
        <p14:creationId xmlns:p14="http://schemas.microsoft.com/office/powerpoint/2010/main" val="2066040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wrap="square">
        <a:spAutoFit/>
      </a:bodyPr>
      <a:lstStyle>
        <a:defPPr marL="514350" indent="-514350" algn="l">
          <a:lnSpc>
            <a:spcPct val="90000"/>
          </a:lnSpc>
          <a:spcBef>
            <a:spcPts val="1000"/>
          </a:spcBef>
          <a:buClr>
            <a:srgbClr val="0076A9"/>
          </a:buClr>
          <a:buFont typeface="+mj-lt"/>
          <a:buAutoNum type="arabicPeriod" startAt="3"/>
          <a:defRPr sz="2500" dirty="0">
            <a:solidFill>
              <a:srgbClr val="00457C"/>
            </a:solidFill>
            <a:latin typeface="Arial" panose="020B0604020202020204" pitchFamily="34" charset="0"/>
            <a:cs typeface="Arial" panose="020B0604020202020204" pitchFamily="34" charset="0"/>
          </a:defRPr>
        </a:defPPr>
      </a:lstStyle>
    </a:spDef>
  </a:objectDefaults>
  <a:extraClrSchemeLst/>
  <a:extLst>
    <a:ext uri="{05A4C25C-085E-4340-85A3-A5531E510DB2}">
      <thm15:themeFamily xmlns:thm15="http://schemas.microsoft.com/office/thememl/2012/main" name="ASCO_Society_Template.pptx" id="{8A138B6C-27E5-400C-8884-7070A0CC1ECD}" vid="{9697D84F-5919-4BA8-AEA7-0E101FBF96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_x002f_Time xmlns="b4248a8d-4fcd-4d11-aa8e-82d1787824f5" xsi:nil="true"/>
    <_Flow_SignoffStatus xmlns="b4248a8d-4fcd-4d11-aa8e-82d1787824f5"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EA9C7167EA4056418C7F3016F7EEDED5" ma:contentTypeVersion="14" ma:contentTypeDescription="Create a new document." ma:contentTypeScope="" ma:versionID="4a26ae36cb34dbe13f8c0ce93f94853c">
  <xsd:schema xmlns:xsd="http://www.w3.org/2001/XMLSchema" xmlns:xs="http://www.w3.org/2001/XMLSchema" xmlns:p="http://schemas.microsoft.com/office/2006/metadata/properties" xmlns:ns2="b4248a8d-4fcd-4d11-aa8e-82d1787824f5" xmlns:ns3="293ecfa2-5b14-4ff6-97c5-5e5345a019d5" xmlns:ns4="a32d560e-46d2-4f22-b376-6336dfebbcd7" targetNamespace="http://schemas.microsoft.com/office/2006/metadata/properties" ma:root="true" ma:fieldsID="6a1bab1fbff3638321070e79cbb02b63" ns2:_="" ns3:_="" ns4:_="">
    <xsd:import namespace="b4248a8d-4fcd-4d11-aa8e-82d1787824f5"/>
    <xsd:import namespace="293ecfa2-5b14-4ff6-97c5-5e5345a019d5"/>
    <xsd:import namespace="a32d560e-46d2-4f22-b376-6336dfebbcd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Date_x002f_Time" minOccurs="0"/>
                <xsd:element ref="ns4:_dlc_DocId" minOccurs="0"/>
                <xsd:element ref="ns4:_dlc_DocIdUrl" minOccurs="0"/>
                <xsd:element ref="ns4:_dlc_DocIdPersistId"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248a8d-4fcd-4d11-aa8e-82d1787824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ate_x002f_Time" ma:index="20" nillable="true" ma:displayName="Date/Time" ma:format="DateTime" ma:internalName="Date_x002f_Time">
      <xsd:simpleType>
        <xsd:restriction base="dms:DateTime"/>
      </xsd:simpleType>
    </xsd:element>
    <xsd:element name="_Flow_SignoffStatus" ma:index="24"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3ecfa2-5b14-4ff6-97c5-5e5345a019d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32d560e-46d2-4f22-b376-6336dfebbcd7" elementFormDefault="qualified">
    <xsd:import namespace="http://schemas.microsoft.com/office/2006/documentManagement/types"/>
    <xsd:import namespace="http://schemas.microsoft.com/office/infopath/2007/PartnerControls"/>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B75D87-BDFF-4C79-B2CA-5F984F6A99B0}">
  <ds:schemaRefs>
    <ds:schemaRef ds:uri="http://schemas.microsoft.com/sharepoint/events"/>
  </ds:schemaRefs>
</ds:datastoreItem>
</file>

<file path=customXml/itemProps2.xml><?xml version="1.0" encoding="utf-8"?>
<ds:datastoreItem xmlns:ds="http://schemas.openxmlformats.org/officeDocument/2006/customXml" ds:itemID="{90E715D2-4AFF-4991-BFB6-731B98E5C796}">
  <ds:schemaRefs>
    <ds:schemaRef ds:uri="http://schemas.microsoft.com/sharepoint/v3/contenttype/forms"/>
  </ds:schemaRefs>
</ds:datastoreItem>
</file>

<file path=customXml/itemProps3.xml><?xml version="1.0" encoding="utf-8"?>
<ds:datastoreItem xmlns:ds="http://schemas.openxmlformats.org/officeDocument/2006/customXml" ds:itemID="{5E2FC175-5E10-484E-813E-E31E3ABE459F}">
  <ds:schemaRefs>
    <ds:schemaRef ds:uri="http://schemas.microsoft.com/office/2006/metadata/properties"/>
    <ds:schemaRef ds:uri="http://schemas.microsoft.com/office/2006/documentManagement/types"/>
    <ds:schemaRef ds:uri="http://purl.org/dc/dcmitype/"/>
    <ds:schemaRef ds:uri="http://purl.org/dc/elements/1.1/"/>
    <ds:schemaRef ds:uri="http://schemas.microsoft.com/office/infopath/2007/PartnerControls"/>
    <ds:schemaRef ds:uri="http://schemas.openxmlformats.org/package/2006/metadata/core-properties"/>
    <ds:schemaRef ds:uri="a32d560e-46d2-4f22-b376-6336dfebbcd7"/>
    <ds:schemaRef ds:uri="http://purl.org/dc/terms/"/>
    <ds:schemaRef ds:uri="293ecfa2-5b14-4ff6-97c5-5e5345a019d5"/>
    <ds:schemaRef ds:uri="b4248a8d-4fcd-4d11-aa8e-82d1787824f5"/>
    <ds:schemaRef ds:uri="http://www.w3.org/XML/1998/namespace"/>
  </ds:schemaRefs>
</ds:datastoreItem>
</file>

<file path=customXml/itemProps4.xml><?xml version="1.0" encoding="utf-8"?>
<ds:datastoreItem xmlns:ds="http://schemas.openxmlformats.org/officeDocument/2006/customXml" ds:itemID="{68105AC3-A10A-432B-AAE9-B46221941B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248a8d-4fcd-4d11-aa8e-82d1787824f5"/>
    <ds:schemaRef ds:uri="293ecfa2-5b14-4ff6-97c5-5e5345a019d5"/>
    <ds:schemaRef ds:uri="a32d560e-46d2-4f22-b376-6336dfebbc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ASCO_Society_Template</Template>
  <TotalTime>223</TotalTime>
  <Words>1049</Words>
  <Application>Microsoft Office PowerPoint</Application>
  <PresentationFormat>Widescreen</PresentationFormat>
  <Paragraphs>75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Courier New</vt:lpstr>
      <vt:lpstr>Georgia</vt:lpstr>
      <vt:lpstr>Wingdings</vt:lpstr>
      <vt:lpstr>Office Theme</vt:lpstr>
      <vt:lpstr>Continuing to Broaden Eligibility Criteria to Make Clinical Trials More Representative and Inclusive</vt:lpstr>
      <vt:lpstr>Project background</vt:lpstr>
      <vt:lpstr>A new cancer clinical trial paradigm</vt:lpstr>
      <vt:lpstr>2021 Recommendations</vt:lpstr>
      <vt:lpstr>Washout Period recommendations</vt:lpstr>
      <vt:lpstr>Concomitant Medication recommendations</vt:lpstr>
      <vt:lpstr>Prior Therapy recommendations</vt:lpstr>
      <vt:lpstr>Laboratory Reference Range and Test Interval recommendations</vt:lpstr>
      <vt:lpstr>Laboratory Reference Range and Test Interval recommendations, cont.</vt:lpstr>
      <vt:lpstr>Performance Status recommendations</vt:lpstr>
      <vt:lpstr>Performance Status recommendations,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GUIDE</dc:title>
  <dc:creator>Wailoon Chan</dc:creator>
  <cp:lastModifiedBy>Caroline Schenkel</cp:lastModifiedBy>
  <cp:revision>11</cp:revision>
  <dcterms:created xsi:type="dcterms:W3CDTF">2021-02-10T21:11:55Z</dcterms:created>
  <dcterms:modified xsi:type="dcterms:W3CDTF">2021-02-17T21:22:21Z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0x010100EA9C7167EA4056418C7F3016F7EEDED5</vt:lpwstr>
  </property>
</Properties>
</file>