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93" r:id="rId5"/>
    <p:sldMasterId id="2147483724" r:id="rId6"/>
    <p:sldMasterId id="2147483763" r:id="rId7"/>
  </p:sldMasterIdLst>
  <p:notesMasterIdLst>
    <p:notesMasterId r:id="rId39"/>
  </p:notesMasterIdLst>
  <p:handoutMasterIdLst>
    <p:handoutMasterId r:id="rId40"/>
  </p:handoutMasterIdLst>
  <p:sldIdLst>
    <p:sldId id="2693" r:id="rId8"/>
    <p:sldId id="3048" r:id="rId9"/>
    <p:sldId id="2715" r:id="rId10"/>
    <p:sldId id="261" r:id="rId11"/>
    <p:sldId id="2670" r:id="rId12"/>
    <p:sldId id="2708" r:id="rId13"/>
    <p:sldId id="2745" r:id="rId14"/>
    <p:sldId id="2303" r:id="rId15"/>
    <p:sldId id="2719" r:id="rId16"/>
    <p:sldId id="2707" r:id="rId17"/>
    <p:sldId id="2688" r:id="rId18"/>
    <p:sldId id="3051" r:id="rId19"/>
    <p:sldId id="3050" r:id="rId20"/>
    <p:sldId id="2730" r:id="rId21"/>
    <p:sldId id="2731" r:id="rId22"/>
    <p:sldId id="2732" r:id="rId23"/>
    <p:sldId id="3047" r:id="rId24"/>
    <p:sldId id="3058" r:id="rId25"/>
    <p:sldId id="8670" r:id="rId26"/>
    <p:sldId id="3043" r:id="rId27"/>
    <p:sldId id="3035" r:id="rId28"/>
    <p:sldId id="3036" r:id="rId29"/>
    <p:sldId id="3037" r:id="rId30"/>
    <p:sldId id="3049" r:id="rId31"/>
    <p:sldId id="962" r:id="rId32"/>
    <p:sldId id="2662" r:id="rId33"/>
    <p:sldId id="3052" r:id="rId34"/>
    <p:sldId id="2309" r:id="rId35"/>
    <p:sldId id="2716" r:id="rId36"/>
    <p:sldId id="2738" r:id="rId37"/>
    <p:sldId id="273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Martin" initials="RM" lastIdx="37" clrIdx="0">
    <p:extLst>
      <p:ext uri="{19B8F6BF-5375-455C-9EA6-DF929625EA0E}">
        <p15:presenceInfo xmlns:p15="http://schemas.microsoft.com/office/powerpoint/2012/main" userId="S::Rachel.Martin@asco.org::9600c2da-1e5d-41a7-b869-410d140fdb76" providerId="AD"/>
      </p:ext>
    </p:extLst>
  </p:cmAuthor>
  <p:cmAuthor id="2" name="Ronda Bowman" initials="RB" lastIdx="4" clrIdx="1">
    <p:extLst>
      <p:ext uri="{19B8F6BF-5375-455C-9EA6-DF929625EA0E}">
        <p15:presenceInfo xmlns:p15="http://schemas.microsoft.com/office/powerpoint/2012/main" userId="S::Ronda.Bowman@asco.org::877d3cef-e647-4281-9337-968433064967" providerId="AD"/>
      </p:ext>
    </p:extLst>
  </p:cmAuthor>
  <p:cmAuthor id="3" name="Brian Bourbeau" initials="BB" lastIdx="1" clrIdx="2">
    <p:extLst>
      <p:ext uri="{19B8F6BF-5375-455C-9EA6-DF929625EA0E}">
        <p15:presenceInfo xmlns:p15="http://schemas.microsoft.com/office/powerpoint/2012/main" userId="S::Brian.Bourbeau@asco.org::845f1418-2c10-40bb-b7f3-27815e894b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9"/>
    <a:srgbClr val="002557"/>
    <a:srgbClr val="007582"/>
    <a:srgbClr val="75787B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5" autoAdjust="0"/>
    <p:restoredTop sz="96349" autoAdjust="0"/>
  </p:normalViewPr>
  <p:slideViewPr>
    <p:cSldViewPr snapToGrid="0">
      <p:cViewPr varScale="1">
        <p:scale>
          <a:sx n="67" d="100"/>
          <a:sy n="67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65B90-3A56-441A-8089-AC5EEDB81C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C86D1-02A5-47C5-8B4F-09618F33303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Introductions </a:t>
          </a:r>
        </a:p>
      </dgm:t>
    </dgm:pt>
    <dgm:pt modelId="{302F3D57-81DF-4F13-BEEF-4D0E4D80CCF5}" type="parTrans" cxnId="{665210AA-2086-4CFD-BCA7-40EDCF480437}">
      <dgm:prSet/>
      <dgm:spPr/>
      <dgm:t>
        <a:bodyPr/>
        <a:lstStyle/>
        <a:p>
          <a:endParaRPr lang="en-US"/>
        </a:p>
      </dgm:t>
    </dgm:pt>
    <dgm:pt modelId="{F04163E4-8D4C-49EA-ACFD-5A2E4001C8A4}" type="sibTrans" cxnId="{665210AA-2086-4CFD-BCA7-40EDCF480437}">
      <dgm:prSet/>
      <dgm:spPr/>
      <dgm:t>
        <a:bodyPr/>
        <a:lstStyle/>
        <a:p>
          <a:endParaRPr lang="en-US"/>
        </a:p>
      </dgm:t>
    </dgm:pt>
    <dgm:pt modelId="{814816D3-2BAC-4DFC-8B36-B86DFDFB701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Oncology Medical Home: Background and Standards</a:t>
          </a:r>
        </a:p>
      </dgm:t>
    </dgm:pt>
    <dgm:pt modelId="{3DD454B9-9CA3-4351-B4B8-8AA32138B2EC}" type="parTrans" cxnId="{62C06EA4-8D84-4F13-B760-BCDE335B2A5F}">
      <dgm:prSet/>
      <dgm:spPr/>
      <dgm:t>
        <a:bodyPr/>
        <a:lstStyle/>
        <a:p>
          <a:endParaRPr lang="en-US"/>
        </a:p>
      </dgm:t>
    </dgm:pt>
    <dgm:pt modelId="{157B2EE5-E628-48AF-9057-A00DC33EE5FC}" type="sibTrans" cxnId="{62C06EA4-8D84-4F13-B760-BCDE335B2A5F}">
      <dgm:prSet/>
      <dgm:spPr/>
      <dgm:t>
        <a:bodyPr/>
        <a:lstStyle/>
        <a:p>
          <a:endParaRPr lang="en-US"/>
        </a:p>
      </dgm:t>
    </dgm:pt>
    <dgm:pt modelId="{0D345996-FBE8-4167-B259-2C1EE3E6111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ASCO Certified</a:t>
          </a:r>
        </a:p>
      </dgm:t>
    </dgm:pt>
    <dgm:pt modelId="{940D3AC6-BCA6-44D5-B080-44D4404A7D17}" type="parTrans" cxnId="{7A309CFF-DBA7-4BD7-8BAC-C9AD37A6003B}">
      <dgm:prSet/>
      <dgm:spPr/>
      <dgm:t>
        <a:bodyPr/>
        <a:lstStyle/>
        <a:p>
          <a:endParaRPr lang="en-US"/>
        </a:p>
      </dgm:t>
    </dgm:pt>
    <dgm:pt modelId="{36D75459-0ADD-4AA3-AE01-DB2BA857DA30}" type="sibTrans" cxnId="{7A309CFF-DBA7-4BD7-8BAC-C9AD37A6003B}">
      <dgm:prSet/>
      <dgm:spPr/>
      <dgm:t>
        <a:bodyPr/>
        <a:lstStyle/>
        <a:p>
          <a:endParaRPr lang="en-US"/>
        </a:p>
      </dgm:t>
    </dgm:pt>
    <dgm:pt modelId="{482D41CC-CF10-43DB-8994-F857FF8D72B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Questions/Discussion</a:t>
          </a:r>
        </a:p>
      </dgm:t>
    </dgm:pt>
    <dgm:pt modelId="{F69D412E-1882-4E34-8C6C-07CAEEA40417}" type="parTrans" cxnId="{0BEA5007-E2FA-43B8-B5CD-AF30099E7493}">
      <dgm:prSet/>
      <dgm:spPr/>
      <dgm:t>
        <a:bodyPr/>
        <a:lstStyle/>
        <a:p>
          <a:endParaRPr lang="en-US"/>
        </a:p>
      </dgm:t>
    </dgm:pt>
    <dgm:pt modelId="{9F6E022B-722B-4C68-A846-59A57EBAEB48}" type="sibTrans" cxnId="{0BEA5007-E2FA-43B8-B5CD-AF30099E7493}">
      <dgm:prSet/>
      <dgm:spPr/>
      <dgm:t>
        <a:bodyPr/>
        <a:lstStyle/>
        <a:p>
          <a:endParaRPr lang="en-US"/>
        </a:p>
      </dgm:t>
    </dgm:pt>
    <dgm:pt modelId="{40598A8C-F378-4E02-B4F5-A4A8386FB6C0}" type="pres">
      <dgm:prSet presAssocID="{78065B90-3A56-441A-8089-AC5EEDB81C49}" presName="vert0" presStyleCnt="0">
        <dgm:presLayoutVars>
          <dgm:dir/>
          <dgm:animOne val="branch"/>
          <dgm:animLvl val="lvl"/>
        </dgm:presLayoutVars>
      </dgm:prSet>
      <dgm:spPr/>
    </dgm:pt>
    <dgm:pt modelId="{37E1B09B-F8E1-477B-BCBC-7437B8220D89}" type="pres">
      <dgm:prSet presAssocID="{3A7C86D1-02A5-47C5-8B4F-09618F333037}" presName="thickLine" presStyleLbl="alignNode1" presStyleIdx="0" presStyleCnt="4"/>
      <dgm:spPr/>
    </dgm:pt>
    <dgm:pt modelId="{363FF8B6-F689-4206-BE2E-61E8777B8FE6}" type="pres">
      <dgm:prSet presAssocID="{3A7C86D1-02A5-47C5-8B4F-09618F333037}" presName="horz1" presStyleCnt="0"/>
      <dgm:spPr/>
    </dgm:pt>
    <dgm:pt modelId="{87D33602-EED8-459A-8440-E2BC1FA1A2BB}" type="pres">
      <dgm:prSet presAssocID="{3A7C86D1-02A5-47C5-8B4F-09618F333037}" presName="tx1" presStyleLbl="revTx" presStyleIdx="0" presStyleCnt="4"/>
      <dgm:spPr/>
    </dgm:pt>
    <dgm:pt modelId="{DDA9462D-2228-43D3-854F-1EB1B04D586D}" type="pres">
      <dgm:prSet presAssocID="{3A7C86D1-02A5-47C5-8B4F-09618F333037}" presName="vert1" presStyleCnt="0"/>
      <dgm:spPr/>
    </dgm:pt>
    <dgm:pt modelId="{0EC38CD0-7D73-41A9-AC71-9D6D1F04A6F4}" type="pres">
      <dgm:prSet presAssocID="{814816D3-2BAC-4DFC-8B36-B86DFDFB7011}" presName="thickLine" presStyleLbl="alignNode1" presStyleIdx="1" presStyleCnt="4"/>
      <dgm:spPr/>
    </dgm:pt>
    <dgm:pt modelId="{AF91DA60-7F7C-4640-B1AC-049C53D72721}" type="pres">
      <dgm:prSet presAssocID="{814816D3-2BAC-4DFC-8B36-B86DFDFB7011}" presName="horz1" presStyleCnt="0"/>
      <dgm:spPr/>
    </dgm:pt>
    <dgm:pt modelId="{611E3CC4-CC5A-4E45-8BF4-583D94A5FB72}" type="pres">
      <dgm:prSet presAssocID="{814816D3-2BAC-4DFC-8B36-B86DFDFB7011}" presName="tx1" presStyleLbl="revTx" presStyleIdx="1" presStyleCnt="4"/>
      <dgm:spPr/>
    </dgm:pt>
    <dgm:pt modelId="{03EE96E0-E942-4574-A2C3-E9608CC8667F}" type="pres">
      <dgm:prSet presAssocID="{814816D3-2BAC-4DFC-8B36-B86DFDFB7011}" presName="vert1" presStyleCnt="0"/>
      <dgm:spPr/>
    </dgm:pt>
    <dgm:pt modelId="{2D201198-08CF-465B-8A42-22A96B61BF8E}" type="pres">
      <dgm:prSet presAssocID="{0D345996-FBE8-4167-B259-2C1EE3E61118}" presName="thickLine" presStyleLbl="alignNode1" presStyleIdx="2" presStyleCnt="4"/>
      <dgm:spPr/>
    </dgm:pt>
    <dgm:pt modelId="{7D6100E4-E292-402B-AB5D-DF74919B5F2B}" type="pres">
      <dgm:prSet presAssocID="{0D345996-FBE8-4167-B259-2C1EE3E61118}" presName="horz1" presStyleCnt="0"/>
      <dgm:spPr/>
    </dgm:pt>
    <dgm:pt modelId="{D49FF81A-7074-4283-8871-12C6E733DF1E}" type="pres">
      <dgm:prSet presAssocID="{0D345996-FBE8-4167-B259-2C1EE3E61118}" presName="tx1" presStyleLbl="revTx" presStyleIdx="2" presStyleCnt="4"/>
      <dgm:spPr/>
    </dgm:pt>
    <dgm:pt modelId="{0BC4F837-DE9B-4AD1-BC63-05F822ADEB45}" type="pres">
      <dgm:prSet presAssocID="{0D345996-FBE8-4167-B259-2C1EE3E61118}" presName="vert1" presStyleCnt="0"/>
      <dgm:spPr/>
    </dgm:pt>
    <dgm:pt modelId="{387ED330-3D0E-4454-91AE-98F161932EFF}" type="pres">
      <dgm:prSet presAssocID="{482D41CC-CF10-43DB-8994-F857FF8D72BC}" presName="thickLine" presStyleLbl="alignNode1" presStyleIdx="3" presStyleCnt="4"/>
      <dgm:spPr/>
    </dgm:pt>
    <dgm:pt modelId="{089AF00E-036E-44DA-B6C2-9584EC7EDB2E}" type="pres">
      <dgm:prSet presAssocID="{482D41CC-CF10-43DB-8994-F857FF8D72BC}" presName="horz1" presStyleCnt="0"/>
      <dgm:spPr/>
    </dgm:pt>
    <dgm:pt modelId="{6CB9ADC1-4B4B-45EC-A6ED-BD21288AAEC3}" type="pres">
      <dgm:prSet presAssocID="{482D41CC-CF10-43DB-8994-F857FF8D72BC}" presName="tx1" presStyleLbl="revTx" presStyleIdx="3" presStyleCnt="4"/>
      <dgm:spPr/>
    </dgm:pt>
    <dgm:pt modelId="{3671DB95-738C-4ACB-82AD-EBB6BD408F9E}" type="pres">
      <dgm:prSet presAssocID="{482D41CC-CF10-43DB-8994-F857FF8D72BC}" presName="vert1" presStyleCnt="0"/>
      <dgm:spPr/>
    </dgm:pt>
  </dgm:ptLst>
  <dgm:cxnLst>
    <dgm:cxn modelId="{0BEA5007-E2FA-43B8-B5CD-AF30099E7493}" srcId="{78065B90-3A56-441A-8089-AC5EEDB81C49}" destId="{482D41CC-CF10-43DB-8994-F857FF8D72BC}" srcOrd="3" destOrd="0" parTransId="{F69D412E-1882-4E34-8C6C-07CAEEA40417}" sibTransId="{9F6E022B-722B-4C68-A846-59A57EBAEB48}"/>
    <dgm:cxn modelId="{BC1D850B-FD61-4019-B3B5-FC0D017458D7}" type="presOf" srcId="{78065B90-3A56-441A-8089-AC5EEDB81C49}" destId="{40598A8C-F378-4E02-B4F5-A4A8386FB6C0}" srcOrd="0" destOrd="0" presId="urn:microsoft.com/office/officeart/2008/layout/LinedList"/>
    <dgm:cxn modelId="{FEAFA93B-9760-47B7-872C-9D43771B376D}" type="presOf" srcId="{0D345996-FBE8-4167-B259-2C1EE3E61118}" destId="{D49FF81A-7074-4283-8871-12C6E733DF1E}" srcOrd="0" destOrd="0" presId="urn:microsoft.com/office/officeart/2008/layout/LinedList"/>
    <dgm:cxn modelId="{F519F35D-2642-4A88-AB88-EFB7D08AF4E7}" type="presOf" srcId="{3A7C86D1-02A5-47C5-8B4F-09618F333037}" destId="{87D33602-EED8-459A-8440-E2BC1FA1A2BB}" srcOrd="0" destOrd="0" presId="urn:microsoft.com/office/officeart/2008/layout/LinedList"/>
    <dgm:cxn modelId="{1BBD589A-90D1-4A5C-AB31-DA7EF3A0FC93}" type="presOf" srcId="{814816D3-2BAC-4DFC-8B36-B86DFDFB7011}" destId="{611E3CC4-CC5A-4E45-8BF4-583D94A5FB72}" srcOrd="0" destOrd="0" presId="urn:microsoft.com/office/officeart/2008/layout/LinedList"/>
    <dgm:cxn modelId="{62C06EA4-8D84-4F13-B760-BCDE335B2A5F}" srcId="{78065B90-3A56-441A-8089-AC5EEDB81C49}" destId="{814816D3-2BAC-4DFC-8B36-B86DFDFB7011}" srcOrd="1" destOrd="0" parTransId="{3DD454B9-9CA3-4351-B4B8-8AA32138B2EC}" sibTransId="{157B2EE5-E628-48AF-9057-A00DC33EE5FC}"/>
    <dgm:cxn modelId="{665210AA-2086-4CFD-BCA7-40EDCF480437}" srcId="{78065B90-3A56-441A-8089-AC5EEDB81C49}" destId="{3A7C86D1-02A5-47C5-8B4F-09618F333037}" srcOrd="0" destOrd="0" parTransId="{302F3D57-81DF-4F13-BEEF-4D0E4D80CCF5}" sibTransId="{F04163E4-8D4C-49EA-ACFD-5A2E4001C8A4}"/>
    <dgm:cxn modelId="{24D1E9E9-71C0-4DAD-A6F4-A370E2A0C807}" type="presOf" srcId="{482D41CC-CF10-43DB-8994-F857FF8D72BC}" destId="{6CB9ADC1-4B4B-45EC-A6ED-BD21288AAEC3}" srcOrd="0" destOrd="0" presId="urn:microsoft.com/office/officeart/2008/layout/LinedList"/>
    <dgm:cxn modelId="{7A309CFF-DBA7-4BD7-8BAC-C9AD37A6003B}" srcId="{78065B90-3A56-441A-8089-AC5EEDB81C49}" destId="{0D345996-FBE8-4167-B259-2C1EE3E61118}" srcOrd="2" destOrd="0" parTransId="{940D3AC6-BCA6-44D5-B080-44D4404A7D17}" sibTransId="{36D75459-0ADD-4AA3-AE01-DB2BA857DA30}"/>
    <dgm:cxn modelId="{D789CBAB-1671-43F2-8AFF-8AC7D6B361B4}" type="presParOf" srcId="{40598A8C-F378-4E02-B4F5-A4A8386FB6C0}" destId="{37E1B09B-F8E1-477B-BCBC-7437B8220D89}" srcOrd="0" destOrd="0" presId="urn:microsoft.com/office/officeart/2008/layout/LinedList"/>
    <dgm:cxn modelId="{2F328BFC-7C3D-44BE-8B16-D0527462B0AC}" type="presParOf" srcId="{40598A8C-F378-4E02-B4F5-A4A8386FB6C0}" destId="{363FF8B6-F689-4206-BE2E-61E8777B8FE6}" srcOrd="1" destOrd="0" presId="urn:microsoft.com/office/officeart/2008/layout/LinedList"/>
    <dgm:cxn modelId="{5D1C52BA-0DAB-4ECE-805A-AB588B600C4E}" type="presParOf" srcId="{363FF8B6-F689-4206-BE2E-61E8777B8FE6}" destId="{87D33602-EED8-459A-8440-E2BC1FA1A2BB}" srcOrd="0" destOrd="0" presId="urn:microsoft.com/office/officeart/2008/layout/LinedList"/>
    <dgm:cxn modelId="{32BC6584-FD6B-4BAF-9DFE-F92E51888061}" type="presParOf" srcId="{363FF8B6-F689-4206-BE2E-61E8777B8FE6}" destId="{DDA9462D-2228-43D3-854F-1EB1B04D586D}" srcOrd="1" destOrd="0" presId="urn:microsoft.com/office/officeart/2008/layout/LinedList"/>
    <dgm:cxn modelId="{D0DCC233-61C0-4966-991E-C0DF60C89A07}" type="presParOf" srcId="{40598A8C-F378-4E02-B4F5-A4A8386FB6C0}" destId="{0EC38CD0-7D73-41A9-AC71-9D6D1F04A6F4}" srcOrd="2" destOrd="0" presId="urn:microsoft.com/office/officeart/2008/layout/LinedList"/>
    <dgm:cxn modelId="{592821DF-1F98-45B1-AE83-E060B6EB7672}" type="presParOf" srcId="{40598A8C-F378-4E02-B4F5-A4A8386FB6C0}" destId="{AF91DA60-7F7C-4640-B1AC-049C53D72721}" srcOrd="3" destOrd="0" presId="urn:microsoft.com/office/officeart/2008/layout/LinedList"/>
    <dgm:cxn modelId="{27FAC667-8384-435D-A660-79B416D2C60B}" type="presParOf" srcId="{AF91DA60-7F7C-4640-B1AC-049C53D72721}" destId="{611E3CC4-CC5A-4E45-8BF4-583D94A5FB72}" srcOrd="0" destOrd="0" presId="urn:microsoft.com/office/officeart/2008/layout/LinedList"/>
    <dgm:cxn modelId="{C1DB9A36-26DB-41A2-916C-43EC675C37BF}" type="presParOf" srcId="{AF91DA60-7F7C-4640-B1AC-049C53D72721}" destId="{03EE96E0-E942-4574-A2C3-E9608CC8667F}" srcOrd="1" destOrd="0" presId="urn:microsoft.com/office/officeart/2008/layout/LinedList"/>
    <dgm:cxn modelId="{7AEA1B65-9599-45A5-B15F-290032829983}" type="presParOf" srcId="{40598A8C-F378-4E02-B4F5-A4A8386FB6C0}" destId="{2D201198-08CF-465B-8A42-22A96B61BF8E}" srcOrd="4" destOrd="0" presId="urn:microsoft.com/office/officeart/2008/layout/LinedList"/>
    <dgm:cxn modelId="{11929343-69CD-4CB5-8586-C628F0D66E7F}" type="presParOf" srcId="{40598A8C-F378-4E02-B4F5-A4A8386FB6C0}" destId="{7D6100E4-E292-402B-AB5D-DF74919B5F2B}" srcOrd="5" destOrd="0" presId="urn:microsoft.com/office/officeart/2008/layout/LinedList"/>
    <dgm:cxn modelId="{BEEB5860-E15A-4EFD-B154-0A91F390209E}" type="presParOf" srcId="{7D6100E4-E292-402B-AB5D-DF74919B5F2B}" destId="{D49FF81A-7074-4283-8871-12C6E733DF1E}" srcOrd="0" destOrd="0" presId="urn:microsoft.com/office/officeart/2008/layout/LinedList"/>
    <dgm:cxn modelId="{03A94A2B-BB0E-43F7-9A1B-F0D85BAAA74B}" type="presParOf" srcId="{7D6100E4-E292-402B-AB5D-DF74919B5F2B}" destId="{0BC4F837-DE9B-4AD1-BC63-05F822ADEB45}" srcOrd="1" destOrd="0" presId="urn:microsoft.com/office/officeart/2008/layout/LinedList"/>
    <dgm:cxn modelId="{A8E6079C-EB05-42DE-A9B4-4B57800394FC}" type="presParOf" srcId="{40598A8C-F378-4E02-B4F5-A4A8386FB6C0}" destId="{387ED330-3D0E-4454-91AE-98F161932EFF}" srcOrd="6" destOrd="0" presId="urn:microsoft.com/office/officeart/2008/layout/LinedList"/>
    <dgm:cxn modelId="{4F909934-D92B-4A5F-8C60-663311EE830B}" type="presParOf" srcId="{40598A8C-F378-4E02-B4F5-A4A8386FB6C0}" destId="{089AF00E-036E-44DA-B6C2-9584EC7EDB2E}" srcOrd="7" destOrd="0" presId="urn:microsoft.com/office/officeart/2008/layout/LinedList"/>
    <dgm:cxn modelId="{A2214C9F-27AF-427A-A85A-874F04B14F57}" type="presParOf" srcId="{089AF00E-036E-44DA-B6C2-9584EC7EDB2E}" destId="{6CB9ADC1-4B4B-45EC-A6ED-BD21288AAEC3}" srcOrd="0" destOrd="0" presId="urn:microsoft.com/office/officeart/2008/layout/LinedList"/>
    <dgm:cxn modelId="{D9A5478E-1675-4B77-B8F5-7A2CB3B31CDD}" type="presParOf" srcId="{089AF00E-036E-44DA-B6C2-9584EC7EDB2E}" destId="{3671DB95-738C-4ACB-82AD-EBB6BD408F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0B218-EF4D-446B-8E94-3EE0D8E4FE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D6415-9863-4E2A-9FA1-6D306E195544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Comprehensive Care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33A3B-FF59-49B3-A8FA-58C25E040A8B}" type="parTrans" cxnId="{4D62AB7F-9BA6-436E-84CC-1B9FE1651009}">
      <dgm:prSet/>
      <dgm:spPr/>
      <dgm:t>
        <a:bodyPr/>
        <a:lstStyle/>
        <a:p>
          <a:endParaRPr lang="en-US"/>
        </a:p>
      </dgm:t>
    </dgm:pt>
    <dgm:pt modelId="{15F2651B-6C68-44FF-8725-6A3091E609D5}" type="sibTrans" cxnId="{4D62AB7F-9BA6-436E-84CC-1B9FE1651009}">
      <dgm:prSet/>
      <dgm:spPr/>
      <dgm:t>
        <a:bodyPr/>
        <a:lstStyle/>
        <a:p>
          <a:endParaRPr lang="en-US"/>
        </a:p>
      </dgm:t>
    </dgm:pt>
    <dgm:pt modelId="{E352DA99-C841-4BDC-A3D9-B581E1979721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Accountable for meeting patient’s physical and mental health needs</a:t>
          </a:r>
        </a:p>
      </dgm:t>
    </dgm:pt>
    <dgm:pt modelId="{B1CFA7D5-E837-426E-9CD4-12633D79192A}" type="parTrans" cxnId="{A1C5BEB3-DA4C-4609-8FB9-6FB6755790CB}">
      <dgm:prSet/>
      <dgm:spPr/>
      <dgm:t>
        <a:bodyPr/>
        <a:lstStyle/>
        <a:p>
          <a:endParaRPr lang="en-US"/>
        </a:p>
      </dgm:t>
    </dgm:pt>
    <dgm:pt modelId="{38468E49-8D59-4DED-ACF7-037A6E63D2E4}" type="sibTrans" cxnId="{A1C5BEB3-DA4C-4609-8FB9-6FB6755790CB}">
      <dgm:prSet/>
      <dgm:spPr/>
      <dgm:t>
        <a:bodyPr/>
        <a:lstStyle/>
        <a:p>
          <a:endParaRPr lang="en-US"/>
        </a:p>
      </dgm:t>
    </dgm:pt>
    <dgm:pt modelId="{C6913773-C1FD-4140-8B38-E808CBCAE034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Requires team-based care</a:t>
          </a:r>
        </a:p>
      </dgm:t>
    </dgm:pt>
    <dgm:pt modelId="{FF1B506E-D20E-4ED2-973C-D685130F33C0}" type="parTrans" cxnId="{3B45336F-6CA1-45E4-B1FD-455EDCCD1D70}">
      <dgm:prSet/>
      <dgm:spPr/>
      <dgm:t>
        <a:bodyPr/>
        <a:lstStyle/>
        <a:p>
          <a:endParaRPr lang="en-US"/>
        </a:p>
      </dgm:t>
    </dgm:pt>
    <dgm:pt modelId="{50A8EBA1-6E54-43FD-A651-3CDBF821F84D}" type="sibTrans" cxnId="{3B45336F-6CA1-45E4-B1FD-455EDCCD1D70}">
      <dgm:prSet/>
      <dgm:spPr/>
      <dgm:t>
        <a:bodyPr/>
        <a:lstStyle/>
        <a:p>
          <a:endParaRPr lang="en-US"/>
        </a:p>
      </dgm:t>
    </dgm:pt>
    <dgm:pt modelId="{30420B08-E386-4947-884D-D3EC14CB3E06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Patient Centered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B91CC-81DC-4A80-9223-A54746093647}" type="parTrans" cxnId="{3C5E6675-A053-449E-B2CE-8A1CBF5391F4}">
      <dgm:prSet/>
      <dgm:spPr/>
      <dgm:t>
        <a:bodyPr/>
        <a:lstStyle/>
        <a:p>
          <a:endParaRPr lang="en-US"/>
        </a:p>
      </dgm:t>
    </dgm:pt>
    <dgm:pt modelId="{D22953B8-6636-49D3-8316-8C26D837037E}" type="sibTrans" cxnId="{3C5E6675-A053-449E-B2CE-8A1CBF5391F4}">
      <dgm:prSet/>
      <dgm:spPr/>
      <dgm:t>
        <a:bodyPr/>
        <a:lstStyle/>
        <a:p>
          <a:endParaRPr lang="en-US"/>
        </a:p>
      </dgm:t>
    </dgm:pt>
    <dgm:pt modelId="{B03494F6-5FAD-4755-BAAD-F6894A8F2374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Relationship-based care with emphasis on the person and family </a:t>
          </a:r>
        </a:p>
      </dgm:t>
    </dgm:pt>
    <dgm:pt modelId="{97DB28BF-D4D4-4DB1-AA06-3D665F0413BC}" type="parTrans" cxnId="{0D4F2250-DB82-46F3-909C-6CD79F38834D}">
      <dgm:prSet/>
      <dgm:spPr/>
      <dgm:t>
        <a:bodyPr/>
        <a:lstStyle/>
        <a:p>
          <a:endParaRPr lang="en-US"/>
        </a:p>
      </dgm:t>
    </dgm:pt>
    <dgm:pt modelId="{F5AB8D61-FE56-4E06-A88E-9F517FE9142E}" type="sibTrans" cxnId="{0D4F2250-DB82-46F3-909C-6CD79F38834D}">
      <dgm:prSet/>
      <dgm:spPr/>
      <dgm:t>
        <a:bodyPr/>
        <a:lstStyle/>
        <a:p>
          <a:endParaRPr lang="en-US"/>
        </a:p>
      </dgm:t>
    </dgm:pt>
    <dgm:pt modelId="{93AB48E9-3710-45DF-BDEB-BB6D0DBBC1C7}">
      <dgm:prSet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Coordinated Care</a:t>
          </a:r>
          <a:endParaRPr lang="en-US" sz="3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9EC47-1BCC-43BB-9ECD-B13E5CA67BF3}" type="parTrans" cxnId="{44C51389-26C2-45B8-9968-7585BE1A279A}">
      <dgm:prSet/>
      <dgm:spPr/>
      <dgm:t>
        <a:bodyPr/>
        <a:lstStyle/>
        <a:p>
          <a:endParaRPr lang="en-US"/>
        </a:p>
      </dgm:t>
    </dgm:pt>
    <dgm:pt modelId="{C8CC4EE4-9D87-4355-85BA-470F2F2B1E0C}" type="sibTrans" cxnId="{44C51389-26C2-45B8-9968-7585BE1A279A}">
      <dgm:prSet/>
      <dgm:spPr/>
      <dgm:t>
        <a:bodyPr/>
        <a:lstStyle/>
        <a:p>
          <a:endParaRPr lang="en-US"/>
        </a:p>
      </dgm:t>
    </dgm:pt>
    <dgm:pt modelId="{4FB4629A-4701-4BC7-8C95-24D3FD8A419E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Across all elements of the broader health system</a:t>
          </a:r>
        </a:p>
      </dgm:t>
    </dgm:pt>
    <dgm:pt modelId="{1B714856-D05A-4D9B-B1A5-CCFDC7D02165}" type="parTrans" cxnId="{840FC3FD-A9A3-426B-B61C-66121A144917}">
      <dgm:prSet/>
      <dgm:spPr/>
      <dgm:t>
        <a:bodyPr/>
        <a:lstStyle/>
        <a:p>
          <a:endParaRPr lang="en-US"/>
        </a:p>
      </dgm:t>
    </dgm:pt>
    <dgm:pt modelId="{95F07EB7-941E-4DAD-A9F4-4F4FBAA818CA}" type="sibTrans" cxnId="{840FC3FD-A9A3-426B-B61C-66121A144917}">
      <dgm:prSet/>
      <dgm:spPr/>
      <dgm:t>
        <a:bodyPr/>
        <a:lstStyle/>
        <a:p>
          <a:endParaRPr lang="en-US"/>
        </a:p>
      </dgm:t>
    </dgm:pt>
    <dgm:pt modelId="{5EE93147-BAC8-4257-8EA9-89A05FC2CEF4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Accessible Care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8A26C-6880-47E3-81A6-F6D3BF932EFD}" type="parTrans" cxnId="{46133F38-6F37-46BF-B778-2693B2B05A6C}">
      <dgm:prSet/>
      <dgm:spPr/>
      <dgm:t>
        <a:bodyPr/>
        <a:lstStyle/>
        <a:p>
          <a:endParaRPr lang="en-US"/>
        </a:p>
      </dgm:t>
    </dgm:pt>
    <dgm:pt modelId="{128C38A8-EE09-4266-990B-299533AE2911}" type="sibTrans" cxnId="{46133F38-6F37-46BF-B778-2693B2B05A6C}">
      <dgm:prSet/>
      <dgm:spPr/>
      <dgm:t>
        <a:bodyPr/>
        <a:lstStyle/>
        <a:p>
          <a:endParaRPr lang="en-US"/>
        </a:p>
      </dgm:t>
    </dgm:pt>
    <dgm:pt modelId="{6F81F13D-EDF3-4211-B339-818899AD69E3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Shorter time for urgent needs, 24/7 access, alternative methods of communication</a:t>
          </a:r>
        </a:p>
      </dgm:t>
    </dgm:pt>
    <dgm:pt modelId="{853B88A8-0D00-44A6-A9DD-0377BE8B08D2}" type="parTrans" cxnId="{040F7D03-1241-4A28-9BEB-C9DCE8712E34}">
      <dgm:prSet/>
      <dgm:spPr/>
      <dgm:t>
        <a:bodyPr/>
        <a:lstStyle/>
        <a:p>
          <a:endParaRPr lang="en-US"/>
        </a:p>
      </dgm:t>
    </dgm:pt>
    <dgm:pt modelId="{F952C9C3-60B9-4679-86FC-E1DD8D4C0475}" type="sibTrans" cxnId="{040F7D03-1241-4A28-9BEB-C9DCE8712E34}">
      <dgm:prSet/>
      <dgm:spPr/>
      <dgm:t>
        <a:bodyPr/>
        <a:lstStyle/>
        <a:p>
          <a:endParaRPr lang="en-US"/>
        </a:p>
      </dgm:t>
    </dgm:pt>
    <dgm:pt modelId="{731B393A-EDE0-42BE-8975-0B25D5C85F54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Quality and Safety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38679-A85F-4E14-A7E0-6CFCE0B9374B}" type="parTrans" cxnId="{05F6ADC0-E2B8-4BEB-A36E-3A653A43A782}">
      <dgm:prSet/>
      <dgm:spPr/>
      <dgm:t>
        <a:bodyPr/>
        <a:lstStyle/>
        <a:p>
          <a:endParaRPr lang="en-US"/>
        </a:p>
      </dgm:t>
    </dgm:pt>
    <dgm:pt modelId="{4FCE7492-D3D9-4BF3-9817-151D74B4F297}" type="sibTrans" cxnId="{05F6ADC0-E2B8-4BEB-A36E-3A653A43A782}">
      <dgm:prSet/>
      <dgm:spPr/>
      <dgm:t>
        <a:bodyPr/>
        <a:lstStyle/>
        <a:p>
          <a:endParaRPr lang="en-US"/>
        </a:p>
      </dgm:t>
    </dgm:pt>
    <dgm:pt modelId="{BF73D363-C5B3-4128-A0B3-E1F3CA7ACFED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Performance measurement and improvement</a:t>
          </a:r>
        </a:p>
      </dgm:t>
    </dgm:pt>
    <dgm:pt modelId="{2F98932A-9EBB-4BAB-BAD8-A15F2AA49581}" type="parTrans" cxnId="{693FAB4D-46D7-48ED-A28E-9F059EA0F2F1}">
      <dgm:prSet/>
      <dgm:spPr/>
      <dgm:t>
        <a:bodyPr/>
        <a:lstStyle/>
        <a:p>
          <a:endParaRPr lang="en-US"/>
        </a:p>
      </dgm:t>
    </dgm:pt>
    <dgm:pt modelId="{405F2980-A264-44A4-AA9F-E5ADC3CC7DCF}" type="sibTrans" cxnId="{693FAB4D-46D7-48ED-A28E-9F059EA0F2F1}">
      <dgm:prSet/>
      <dgm:spPr/>
      <dgm:t>
        <a:bodyPr/>
        <a:lstStyle/>
        <a:p>
          <a:endParaRPr lang="en-US"/>
        </a:p>
      </dgm:t>
    </dgm:pt>
    <dgm:pt modelId="{B5C68F39-8679-4EB0-A2B6-37885BE8AECE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Evidence based care</a:t>
          </a:r>
        </a:p>
      </dgm:t>
    </dgm:pt>
    <dgm:pt modelId="{E04FFC0B-40FC-487C-A347-74F057984041}" type="parTrans" cxnId="{2CB53F83-7C91-43DF-B568-71F3271706EF}">
      <dgm:prSet/>
      <dgm:spPr/>
      <dgm:t>
        <a:bodyPr/>
        <a:lstStyle/>
        <a:p>
          <a:endParaRPr lang="en-US"/>
        </a:p>
      </dgm:t>
    </dgm:pt>
    <dgm:pt modelId="{1969E797-42EA-4CB4-BCA5-C001C9EB9A4B}" type="sibTrans" cxnId="{2CB53F83-7C91-43DF-B568-71F3271706EF}">
      <dgm:prSet/>
      <dgm:spPr/>
      <dgm:t>
        <a:bodyPr/>
        <a:lstStyle/>
        <a:p>
          <a:endParaRPr lang="en-US"/>
        </a:p>
      </dgm:t>
    </dgm:pt>
    <dgm:pt modelId="{AFBDFE12-38EF-4413-BC26-3C815ADF3A9A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Measuring and responding to patient experience and satisfaction</a:t>
          </a:r>
        </a:p>
      </dgm:t>
    </dgm:pt>
    <dgm:pt modelId="{B3D3DFDF-C09F-4B60-9104-224528078B27}" type="parTrans" cxnId="{ADCBDB1B-8597-4CB5-920D-E80B2A903655}">
      <dgm:prSet/>
      <dgm:spPr/>
      <dgm:t>
        <a:bodyPr/>
        <a:lstStyle/>
        <a:p>
          <a:endParaRPr lang="en-US"/>
        </a:p>
      </dgm:t>
    </dgm:pt>
    <dgm:pt modelId="{E1375B78-A77D-4321-8103-0C4608678BC4}" type="sibTrans" cxnId="{ADCBDB1B-8597-4CB5-920D-E80B2A903655}">
      <dgm:prSet/>
      <dgm:spPr/>
      <dgm:t>
        <a:bodyPr/>
        <a:lstStyle/>
        <a:p>
          <a:endParaRPr lang="en-US"/>
        </a:p>
      </dgm:t>
    </dgm:pt>
    <dgm:pt modelId="{0A435FFB-CF93-46A3-804B-89036C05747B}" type="pres">
      <dgm:prSet presAssocID="{B2F0B218-EF4D-446B-8E94-3EE0D8E4FE6B}" presName="Name0" presStyleCnt="0">
        <dgm:presLayoutVars>
          <dgm:dir/>
          <dgm:animLvl val="lvl"/>
          <dgm:resizeHandles val="exact"/>
        </dgm:presLayoutVars>
      </dgm:prSet>
      <dgm:spPr/>
    </dgm:pt>
    <dgm:pt modelId="{44647616-19B2-4DC5-AFBA-AA824ED66BB9}" type="pres">
      <dgm:prSet presAssocID="{883D6415-9863-4E2A-9FA1-6D306E195544}" presName="linNode" presStyleCnt="0"/>
      <dgm:spPr/>
    </dgm:pt>
    <dgm:pt modelId="{8BBA6468-49CA-4541-9762-20490EB346C4}" type="pres">
      <dgm:prSet presAssocID="{883D6415-9863-4E2A-9FA1-6D306E19554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EDFED60-909F-448B-B671-1F2889188CA2}" type="pres">
      <dgm:prSet presAssocID="{883D6415-9863-4E2A-9FA1-6D306E195544}" presName="descendantText" presStyleLbl="alignAccFollowNode1" presStyleIdx="0" presStyleCnt="5">
        <dgm:presLayoutVars>
          <dgm:bulletEnabled val="1"/>
        </dgm:presLayoutVars>
      </dgm:prSet>
      <dgm:spPr/>
    </dgm:pt>
    <dgm:pt modelId="{F4DBCF43-C6E0-4376-8CC5-C41888EA3B4A}" type="pres">
      <dgm:prSet presAssocID="{15F2651B-6C68-44FF-8725-6A3091E609D5}" presName="sp" presStyleCnt="0"/>
      <dgm:spPr/>
    </dgm:pt>
    <dgm:pt modelId="{56250784-DDC2-4102-986A-496CE903797C}" type="pres">
      <dgm:prSet presAssocID="{30420B08-E386-4947-884D-D3EC14CB3E06}" presName="linNode" presStyleCnt="0"/>
      <dgm:spPr/>
    </dgm:pt>
    <dgm:pt modelId="{E5B2D8FB-1B49-492F-93BF-03A7D9D9F52C}" type="pres">
      <dgm:prSet presAssocID="{30420B08-E386-4947-884D-D3EC14CB3E0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8287DDE-7C7A-4698-BD32-9925C08B980B}" type="pres">
      <dgm:prSet presAssocID="{30420B08-E386-4947-884D-D3EC14CB3E06}" presName="descendantText" presStyleLbl="alignAccFollowNode1" presStyleIdx="1" presStyleCnt="5">
        <dgm:presLayoutVars>
          <dgm:bulletEnabled val="1"/>
        </dgm:presLayoutVars>
      </dgm:prSet>
      <dgm:spPr/>
    </dgm:pt>
    <dgm:pt modelId="{1DE7F894-5F1B-4FB8-B5BF-965FCE4FCEAA}" type="pres">
      <dgm:prSet presAssocID="{D22953B8-6636-49D3-8316-8C26D837037E}" presName="sp" presStyleCnt="0"/>
      <dgm:spPr/>
    </dgm:pt>
    <dgm:pt modelId="{58907A53-C5B7-47C2-A5FA-6D3EFB0B13DA}" type="pres">
      <dgm:prSet presAssocID="{93AB48E9-3710-45DF-BDEB-BB6D0DBBC1C7}" presName="linNode" presStyleCnt="0"/>
      <dgm:spPr/>
    </dgm:pt>
    <dgm:pt modelId="{3CC96107-BFF9-4B9A-A520-167BC4385FF7}" type="pres">
      <dgm:prSet presAssocID="{93AB48E9-3710-45DF-BDEB-BB6D0DBBC1C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661659B-F388-4543-A9DE-0517A6C05023}" type="pres">
      <dgm:prSet presAssocID="{93AB48E9-3710-45DF-BDEB-BB6D0DBBC1C7}" presName="descendantText" presStyleLbl="alignAccFollowNode1" presStyleIdx="2" presStyleCnt="5">
        <dgm:presLayoutVars>
          <dgm:bulletEnabled val="1"/>
        </dgm:presLayoutVars>
      </dgm:prSet>
      <dgm:spPr/>
    </dgm:pt>
    <dgm:pt modelId="{AD3FEAF6-B58B-4AED-9703-6BFEE112A00A}" type="pres">
      <dgm:prSet presAssocID="{C8CC4EE4-9D87-4355-85BA-470F2F2B1E0C}" presName="sp" presStyleCnt="0"/>
      <dgm:spPr/>
    </dgm:pt>
    <dgm:pt modelId="{8DD6D423-82D8-434C-B1AD-067D8696D76A}" type="pres">
      <dgm:prSet presAssocID="{5EE93147-BAC8-4257-8EA9-89A05FC2CEF4}" presName="linNode" presStyleCnt="0"/>
      <dgm:spPr/>
    </dgm:pt>
    <dgm:pt modelId="{8BE72155-8E65-4CF1-99BF-F6879711817B}" type="pres">
      <dgm:prSet presAssocID="{5EE93147-BAC8-4257-8EA9-89A05FC2CEF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D34D36D-59BF-4ADD-8934-EA3D50A884E0}" type="pres">
      <dgm:prSet presAssocID="{5EE93147-BAC8-4257-8EA9-89A05FC2CEF4}" presName="descendantText" presStyleLbl="alignAccFollowNode1" presStyleIdx="3" presStyleCnt="5">
        <dgm:presLayoutVars>
          <dgm:bulletEnabled val="1"/>
        </dgm:presLayoutVars>
      </dgm:prSet>
      <dgm:spPr/>
    </dgm:pt>
    <dgm:pt modelId="{E4424887-8AA0-4DD6-9FB4-CB94AF95EA13}" type="pres">
      <dgm:prSet presAssocID="{128C38A8-EE09-4266-990B-299533AE2911}" presName="sp" presStyleCnt="0"/>
      <dgm:spPr/>
    </dgm:pt>
    <dgm:pt modelId="{4E136982-6AF9-4809-9113-4CCB1BFCE0F4}" type="pres">
      <dgm:prSet presAssocID="{731B393A-EDE0-42BE-8975-0B25D5C85F54}" presName="linNode" presStyleCnt="0"/>
      <dgm:spPr/>
    </dgm:pt>
    <dgm:pt modelId="{074F53DE-DE31-44D7-97C0-214E4E4A4B06}" type="pres">
      <dgm:prSet presAssocID="{731B393A-EDE0-42BE-8975-0B25D5C85F5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6310CD2-C5BB-4A47-8CE2-92AE112B8415}" type="pres">
      <dgm:prSet presAssocID="{731B393A-EDE0-42BE-8975-0B25D5C85F5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40F7D03-1241-4A28-9BEB-C9DCE8712E34}" srcId="{5EE93147-BAC8-4257-8EA9-89A05FC2CEF4}" destId="{6F81F13D-EDF3-4211-B339-818899AD69E3}" srcOrd="0" destOrd="0" parTransId="{853B88A8-0D00-44A6-A9DD-0377BE8B08D2}" sibTransId="{F952C9C3-60B9-4679-86FC-E1DD8D4C0475}"/>
    <dgm:cxn modelId="{B06A230A-CF85-4BAC-A74A-65CDDA8B6B58}" type="presOf" srcId="{AFBDFE12-38EF-4413-BC26-3C815ADF3A9A}" destId="{06310CD2-C5BB-4A47-8CE2-92AE112B8415}" srcOrd="0" destOrd="2" presId="urn:microsoft.com/office/officeart/2005/8/layout/vList5"/>
    <dgm:cxn modelId="{42A7CE0C-1F7E-4358-AAA9-E8CAE43A55CD}" type="presOf" srcId="{B2F0B218-EF4D-446B-8E94-3EE0D8E4FE6B}" destId="{0A435FFB-CF93-46A3-804B-89036C05747B}" srcOrd="0" destOrd="0" presId="urn:microsoft.com/office/officeart/2005/8/layout/vList5"/>
    <dgm:cxn modelId="{ADCBDB1B-8597-4CB5-920D-E80B2A903655}" srcId="{731B393A-EDE0-42BE-8975-0B25D5C85F54}" destId="{AFBDFE12-38EF-4413-BC26-3C815ADF3A9A}" srcOrd="2" destOrd="0" parTransId="{B3D3DFDF-C09F-4B60-9104-224528078B27}" sibTransId="{E1375B78-A77D-4321-8103-0C4608678BC4}"/>
    <dgm:cxn modelId="{25D8C523-C2C5-4069-8712-9FDEE0A8F87B}" type="presOf" srcId="{C6913773-C1FD-4140-8B38-E808CBCAE034}" destId="{8EDFED60-909F-448B-B671-1F2889188CA2}" srcOrd="0" destOrd="1" presId="urn:microsoft.com/office/officeart/2005/8/layout/vList5"/>
    <dgm:cxn modelId="{BBA31625-8B8A-48C9-B7CB-D9A5A9BD3C1A}" type="presOf" srcId="{30420B08-E386-4947-884D-D3EC14CB3E06}" destId="{E5B2D8FB-1B49-492F-93BF-03A7D9D9F52C}" srcOrd="0" destOrd="0" presId="urn:microsoft.com/office/officeart/2005/8/layout/vList5"/>
    <dgm:cxn modelId="{B312A32A-89B5-4F5B-BD5B-1EDCDBF9FE7E}" type="presOf" srcId="{BF73D363-C5B3-4128-A0B3-E1F3CA7ACFED}" destId="{06310CD2-C5BB-4A47-8CE2-92AE112B8415}" srcOrd="0" destOrd="0" presId="urn:microsoft.com/office/officeart/2005/8/layout/vList5"/>
    <dgm:cxn modelId="{46133F38-6F37-46BF-B778-2693B2B05A6C}" srcId="{B2F0B218-EF4D-446B-8E94-3EE0D8E4FE6B}" destId="{5EE93147-BAC8-4257-8EA9-89A05FC2CEF4}" srcOrd="3" destOrd="0" parTransId="{81B8A26C-6880-47E3-81A6-F6D3BF932EFD}" sibTransId="{128C38A8-EE09-4266-990B-299533AE2911}"/>
    <dgm:cxn modelId="{E75DF65D-8002-4B1D-9BDA-8DDEA2BED33C}" type="presOf" srcId="{5EE93147-BAC8-4257-8EA9-89A05FC2CEF4}" destId="{8BE72155-8E65-4CF1-99BF-F6879711817B}" srcOrd="0" destOrd="0" presId="urn:microsoft.com/office/officeart/2005/8/layout/vList5"/>
    <dgm:cxn modelId="{77BC7B61-8E8C-450E-A557-C68C7D72B9E5}" type="presOf" srcId="{4FB4629A-4701-4BC7-8C95-24D3FD8A419E}" destId="{0661659B-F388-4543-A9DE-0517A6C05023}" srcOrd="0" destOrd="0" presId="urn:microsoft.com/office/officeart/2005/8/layout/vList5"/>
    <dgm:cxn modelId="{8599376D-8640-4B48-B8EC-4A192CDCF153}" type="presOf" srcId="{731B393A-EDE0-42BE-8975-0B25D5C85F54}" destId="{074F53DE-DE31-44D7-97C0-214E4E4A4B06}" srcOrd="0" destOrd="0" presId="urn:microsoft.com/office/officeart/2005/8/layout/vList5"/>
    <dgm:cxn modelId="{693FAB4D-46D7-48ED-A28E-9F059EA0F2F1}" srcId="{731B393A-EDE0-42BE-8975-0B25D5C85F54}" destId="{BF73D363-C5B3-4128-A0B3-E1F3CA7ACFED}" srcOrd="0" destOrd="0" parTransId="{2F98932A-9EBB-4BAB-BAD8-A15F2AA49581}" sibTransId="{405F2980-A264-44A4-AA9F-E5ADC3CC7DCF}"/>
    <dgm:cxn modelId="{3B45336F-6CA1-45E4-B1FD-455EDCCD1D70}" srcId="{883D6415-9863-4E2A-9FA1-6D306E195544}" destId="{C6913773-C1FD-4140-8B38-E808CBCAE034}" srcOrd="1" destOrd="0" parTransId="{FF1B506E-D20E-4ED2-973C-D685130F33C0}" sibTransId="{50A8EBA1-6E54-43FD-A651-3CDBF821F84D}"/>
    <dgm:cxn modelId="{0D4F2250-DB82-46F3-909C-6CD79F38834D}" srcId="{30420B08-E386-4947-884D-D3EC14CB3E06}" destId="{B03494F6-5FAD-4755-BAAD-F6894A8F2374}" srcOrd="0" destOrd="0" parTransId="{97DB28BF-D4D4-4DB1-AA06-3D665F0413BC}" sibTransId="{F5AB8D61-FE56-4E06-A88E-9F517FE9142E}"/>
    <dgm:cxn modelId="{D4BD5351-4B8A-40F3-9C06-6A51B1B7CC2F}" type="presOf" srcId="{93AB48E9-3710-45DF-BDEB-BB6D0DBBC1C7}" destId="{3CC96107-BFF9-4B9A-A520-167BC4385FF7}" srcOrd="0" destOrd="0" presId="urn:microsoft.com/office/officeart/2005/8/layout/vList5"/>
    <dgm:cxn modelId="{3C5E6675-A053-449E-B2CE-8A1CBF5391F4}" srcId="{B2F0B218-EF4D-446B-8E94-3EE0D8E4FE6B}" destId="{30420B08-E386-4947-884D-D3EC14CB3E06}" srcOrd="1" destOrd="0" parTransId="{09DB91CC-81DC-4A80-9223-A54746093647}" sibTransId="{D22953B8-6636-49D3-8316-8C26D837037E}"/>
    <dgm:cxn modelId="{31016276-0360-4589-AA13-78F9B57E801B}" type="presOf" srcId="{B03494F6-5FAD-4755-BAAD-F6894A8F2374}" destId="{98287DDE-7C7A-4698-BD32-9925C08B980B}" srcOrd="0" destOrd="0" presId="urn:microsoft.com/office/officeart/2005/8/layout/vList5"/>
    <dgm:cxn modelId="{4D62AB7F-9BA6-436E-84CC-1B9FE1651009}" srcId="{B2F0B218-EF4D-446B-8E94-3EE0D8E4FE6B}" destId="{883D6415-9863-4E2A-9FA1-6D306E195544}" srcOrd="0" destOrd="0" parTransId="{5BC33A3B-FF59-49B3-A8FA-58C25E040A8B}" sibTransId="{15F2651B-6C68-44FF-8725-6A3091E609D5}"/>
    <dgm:cxn modelId="{2CB53F83-7C91-43DF-B568-71F3271706EF}" srcId="{731B393A-EDE0-42BE-8975-0B25D5C85F54}" destId="{B5C68F39-8679-4EB0-A2B6-37885BE8AECE}" srcOrd="1" destOrd="0" parTransId="{E04FFC0B-40FC-487C-A347-74F057984041}" sibTransId="{1969E797-42EA-4CB4-BCA5-C001C9EB9A4B}"/>
    <dgm:cxn modelId="{44C51389-26C2-45B8-9968-7585BE1A279A}" srcId="{B2F0B218-EF4D-446B-8E94-3EE0D8E4FE6B}" destId="{93AB48E9-3710-45DF-BDEB-BB6D0DBBC1C7}" srcOrd="2" destOrd="0" parTransId="{3EF9EC47-1BCC-43BB-9ECD-B13E5CA67BF3}" sibTransId="{C8CC4EE4-9D87-4355-85BA-470F2F2B1E0C}"/>
    <dgm:cxn modelId="{7673AA98-B077-4D3F-98B5-960D344ADF4B}" type="presOf" srcId="{883D6415-9863-4E2A-9FA1-6D306E195544}" destId="{8BBA6468-49CA-4541-9762-20490EB346C4}" srcOrd="0" destOrd="0" presId="urn:microsoft.com/office/officeart/2005/8/layout/vList5"/>
    <dgm:cxn modelId="{F5C208AC-6684-4FEC-8354-D69AC1E3964B}" type="presOf" srcId="{6F81F13D-EDF3-4211-B339-818899AD69E3}" destId="{4D34D36D-59BF-4ADD-8934-EA3D50A884E0}" srcOrd="0" destOrd="0" presId="urn:microsoft.com/office/officeart/2005/8/layout/vList5"/>
    <dgm:cxn modelId="{A1C5BEB3-DA4C-4609-8FB9-6FB6755790CB}" srcId="{883D6415-9863-4E2A-9FA1-6D306E195544}" destId="{E352DA99-C841-4BDC-A3D9-B581E1979721}" srcOrd="0" destOrd="0" parTransId="{B1CFA7D5-E837-426E-9CD4-12633D79192A}" sibTransId="{38468E49-8D59-4DED-ACF7-037A6E63D2E4}"/>
    <dgm:cxn modelId="{873FDEBF-DDC7-4666-9FA4-A2216360A761}" type="presOf" srcId="{E352DA99-C841-4BDC-A3D9-B581E1979721}" destId="{8EDFED60-909F-448B-B671-1F2889188CA2}" srcOrd="0" destOrd="0" presId="urn:microsoft.com/office/officeart/2005/8/layout/vList5"/>
    <dgm:cxn modelId="{05F6ADC0-E2B8-4BEB-A36E-3A653A43A782}" srcId="{B2F0B218-EF4D-446B-8E94-3EE0D8E4FE6B}" destId="{731B393A-EDE0-42BE-8975-0B25D5C85F54}" srcOrd="4" destOrd="0" parTransId="{03838679-A85F-4E14-A7E0-6CFCE0B9374B}" sibTransId="{4FCE7492-D3D9-4BF3-9817-151D74B4F297}"/>
    <dgm:cxn modelId="{3E3C6FD2-8F0F-4599-A518-80EA333B8562}" type="presOf" srcId="{B5C68F39-8679-4EB0-A2B6-37885BE8AECE}" destId="{06310CD2-C5BB-4A47-8CE2-92AE112B8415}" srcOrd="0" destOrd="1" presId="urn:microsoft.com/office/officeart/2005/8/layout/vList5"/>
    <dgm:cxn modelId="{840FC3FD-A9A3-426B-B61C-66121A144917}" srcId="{93AB48E9-3710-45DF-BDEB-BB6D0DBBC1C7}" destId="{4FB4629A-4701-4BC7-8C95-24D3FD8A419E}" srcOrd="0" destOrd="0" parTransId="{1B714856-D05A-4D9B-B1A5-CCFDC7D02165}" sibTransId="{95F07EB7-941E-4DAD-A9F4-4F4FBAA818CA}"/>
    <dgm:cxn modelId="{530DE240-3637-45C2-AF19-7D705E3B5B8D}" type="presParOf" srcId="{0A435FFB-CF93-46A3-804B-89036C05747B}" destId="{44647616-19B2-4DC5-AFBA-AA824ED66BB9}" srcOrd="0" destOrd="0" presId="urn:microsoft.com/office/officeart/2005/8/layout/vList5"/>
    <dgm:cxn modelId="{C86549EC-6FE4-4B74-87F6-6FFB68AFCA76}" type="presParOf" srcId="{44647616-19B2-4DC5-AFBA-AA824ED66BB9}" destId="{8BBA6468-49CA-4541-9762-20490EB346C4}" srcOrd="0" destOrd="0" presId="urn:microsoft.com/office/officeart/2005/8/layout/vList5"/>
    <dgm:cxn modelId="{6FBACC11-2B3D-44DA-9FD6-BC46011D720E}" type="presParOf" srcId="{44647616-19B2-4DC5-AFBA-AA824ED66BB9}" destId="{8EDFED60-909F-448B-B671-1F2889188CA2}" srcOrd="1" destOrd="0" presId="urn:microsoft.com/office/officeart/2005/8/layout/vList5"/>
    <dgm:cxn modelId="{B2467A38-E0DE-45D4-9C27-430B51B9885D}" type="presParOf" srcId="{0A435FFB-CF93-46A3-804B-89036C05747B}" destId="{F4DBCF43-C6E0-4376-8CC5-C41888EA3B4A}" srcOrd="1" destOrd="0" presId="urn:microsoft.com/office/officeart/2005/8/layout/vList5"/>
    <dgm:cxn modelId="{BBD4E45F-E7EA-43EE-BC3D-B2DE335385BA}" type="presParOf" srcId="{0A435FFB-CF93-46A3-804B-89036C05747B}" destId="{56250784-DDC2-4102-986A-496CE903797C}" srcOrd="2" destOrd="0" presId="urn:microsoft.com/office/officeart/2005/8/layout/vList5"/>
    <dgm:cxn modelId="{A3731E4D-B562-47AD-93B7-B35250DEEF15}" type="presParOf" srcId="{56250784-DDC2-4102-986A-496CE903797C}" destId="{E5B2D8FB-1B49-492F-93BF-03A7D9D9F52C}" srcOrd="0" destOrd="0" presId="urn:microsoft.com/office/officeart/2005/8/layout/vList5"/>
    <dgm:cxn modelId="{04E3569A-DC73-4C5F-9054-33532648A2FD}" type="presParOf" srcId="{56250784-DDC2-4102-986A-496CE903797C}" destId="{98287DDE-7C7A-4698-BD32-9925C08B980B}" srcOrd="1" destOrd="0" presId="urn:microsoft.com/office/officeart/2005/8/layout/vList5"/>
    <dgm:cxn modelId="{2F0A3C37-1190-41C5-A12B-432F73955042}" type="presParOf" srcId="{0A435FFB-CF93-46A3-804B-89036C05747B}" destId="{1DE7F894-5F1B-4FB8-B5BF-965FCE4FCEAA}" srcOrd="3" destOrd="0" presId="urn:microsoft.com/office/officeart/2005/8/layout/vList5"/>
    <dgm:cxn modelId="{47931C9E-949A-445B-AA02-A99D5698EBC4}" type="presParOf" srcId="{0A435FFB-CF93-46A3-804B-89036C05747B}" destId="{58907A53-C5B7-47C2-A5FA-6D3EFB0B13DA}" srcOrd="4" destOrd="0" presId="urn:microsoft.com/office/officeart/2005/8/layout/vList5"/>
    <dgm:cxn modelId="{78F7F6FF-D384-499C-9AA0-54C81E60D09C}" type="presParOf" srcId="{58907A53-C5B7-47C2-A5FA-6D3EFB0B13DA}" destId="{3CC96107-BFF9-4B9A-A520-167BC4385FF7}" srcOrd="0" destOrd="0" presId="urn:microsoft.com/office/officeart/2005/8/layout/vList5"/>
    <dgm:cxn modelId="{B9734583-09DD-4AE0-A44E-043DC92D21D5}" type="presParOf" srcId="{58907A53-C5B7-47C2-A5FA-6D3EFB0B13DA}" destId="{0661659B-F388-4543-A9DE-0517A6C05023}" srcOrd="1" destOrd="0" presId="urn:microsoft.com/office/officeart/2005/8/layout/vList5"/>
    <dgm:cxn modelId="{F4A9275D-E822-4A65-8154-EA1057260CDA}" type="presParOf" srcId="{0A435FFB-CF93-46A3-804B-89036C05747B}" destId="{AD3FEAF6-B58B-4AED-9703-6BFEE112A00A}" srcOrd="5" destOrd="0" presId="urn:microsoft.com/office/officeart/2005/8/layout/vList5"/>
    <dgm:cxn modelId="{75D692ED-3C01-4115-8C72-AAE54CAF08AA}" type="presParOf" srcId="{0A435FFB-CF93-46A3-804B-89036C05747B}" destId="{8DD6D423-82D8-434C-B1AD-067D8696D76A}" srcOrd="6" destOrd="0" presId="urn:microsoft.com/office/officeart/2005/8/layout/vList5"/>
    <dgm:cxn modelId="{FBE15DD3-E645-4BC4-A523-80ADB6C0800A}" type="presParOf" srcId="{8DD6D423-82D8-434C-B1AD-067D8696D76A}" destId="{8BE72155-8E65-4CF1-99BF-F6879711817B}" srcOrd="0" destOrd="0" presId="urn:microsoft.com/office/officeart/2005/8/layout/vList5"/>
    <dgm:cxn modelId="{3400BEFE-1415-4A92-BE99-E7D4802A38E1}" type="presParOf" srcId="{8DD6D423-82D8-434C-B1AD-067D8696D76A}" destId="{4D34D36D-59BF-4ADD-8934-EA3D50A884E0}" srcOrd="1" destOrd="0" presId="urn:microsoft.com/office/officeart/2005/8/layout/vList5"/>
    <dgm:cxn modelId="{9C83EEF0-73E3-4BA0-91CD-58295E88133E}" type="presParOf" srcId="{0A435FFB-CF93-46A3-804B-89036C05747B}" destId="{E4424887-8AA0-4DD6-9FB4-CB94AF95EA13}" srcOrd="7" destOrd="0" presId="urn:microsoft.com/office/officeart/2005/8/layout/vList5"/>
    <dgm:cxn modelId="{C49C17EC-1DF3-48FD-A265-F62BD04483FB}" type="presParOf" srcId="{0A435FFB-CF93-46A3-804B-89036C05747B}" destId="{4E136982-6AF9-4809-9113-4CCB1BFCE0F4}" srcOrd="8" destOrd="0" presId="urn:microsoft.com/office/officeart/2005/8/layout/vList5"/>
    <dgm:cxn modelId="{9B9D6BA8-02E8-4E64-B681-4F4BA93B886D}" type="presParOf" srcId="{4E136982-6AF9-4809-9113-4CCB1BFCE0F4}" destId="{074F53DE-DE31-44D7-97C0-214E4E4A4B06}" srcOrd="0" destOrd="0" presId="urn:microsoft.com/office/officeart/2005/8/layout/vList5"/>
    <dgm:cxn modelId="{B818CC4E-5079-46CE-B760-751D8E8C4732}" type="presParOf" srcId="{4E136982-6AF9-4809-9113-4CCB1BFCE0F4}" destId="{06310CD2-C5BB-4A47-8CE2-92AE112B84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AB7C0-EAF9-49DC-96F9-0FA02B25A80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F2F2BDC-D8B9-4D67-B730-69E572626C3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Applies care knowledge to support patient preferences, needs, and values  </a:t>
          </a:r>
        </a:p>
      </dgm:t>
    </dgm:pt>
    <dgm:pt modelId="{13314692-D779-4AC1-A0B9-9E8A0346694E}" type="parTrans" cxnId="{5A44DE85-50F4-406B-8958-D994F6DEB27A}">
      <dgm:prSet/>
      <dgm:spPr/>
      <dgm:t>
        <a:bodyPr/>
        <a:lstStyle/>
        <a:p>
          <a:endParaRPr lang="en-US"/>
        </a:p>
      </dgm:t>
    </dgm:pt>
    <dgm:pt modelId="{17794926-423E-47F3-A919-3EABD1B02B87}" type="sibTrans" cxnId="{5A44DE85-50F4-406B-8958-D994F6DEB27A}">
      <dgm:prSet/>
      <dgm:spPr/>
      <dgm:t>
        <a:bodyPr/>
        <a:lstStyle/>
        <a:p>
          <a:endParaRPr lang="en-US"/>
        </a:p>
      </dgm:t>
    </dgm:pt>
    <dgm:pt modelId="{BE03DE51-8659-4946-8BEA-6D5B543C7639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Applies learnings and findings from previous initiatives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 form a meaningful program that identifies and promotes quality cancer care for all that support that journey. </a:t>
          </a:r>
        </a:p>
      </dgm:t>
    </dgm:pt>
    <dgm:pt modelId="{82636C96-979A-4887-A2CD-AB4ED8B36E40}" type="parTrans" cxnId="{3D6D15CD-9034-46D1-8690-5EB73A39C899}">
      <dgm:prSet/>
      <dgm:spPr/>
      <dgm:t>
        <a:bodyPr/>
        <a:lstStyle/>
        <a:p>
          <a:endParaRPr lang="en-US"/>
        </a:p>
      </dgm:t>
    </dgm:pt>
    <dgm:pt modelId="{1A774AB9-0476-4622-A80B-4D22289719A2}" type="sibTrans" cxnId="{3D6D15CD-9034-46D1-8690-5EB73A39C899}">
      <dgm:prSet/>
      <dgm:spPr/>
      <dgm:t>
        <a:bodyPr/>
        <a:lstStyle/>
        <a:p>
          <a:endParaRPr lang="en-US"/>
        </a:p>
      </dgm:t>
    </dgm:pt>
    <dgm:pt modelId="{115E0F1E-A56D-4A27-B2CF-BA53808EB2A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Establishes high quality cancer care</a:t>
          </a:r>
        </a:p>
      </dgm:t>
    </dgm:pt>
    <dgm:pt modelId="{9DB1A926-8BE3-4D2D-A77E-34756D599D18}" type="parTrans" cxnId="{4E821FEF-5D12-4B9B-83C0-DF136C877C84}">
      <dgm:prSet/>
      <dgm:spPr/>
      <dgm:t>
        <a:bodyPr/>
        <a:lstStyle/>
        <a:p>
          <a:endParaRPr lang="en-US"/>
        </a:p>
      </dgm:t>
    </dgm:pt>
    <dgm:pt modelId="{46E02DF4-7558-4062-8627-877BB78F02D2}" type="sibTrans" cxnId="{4E821FEF-5D12-4B9B-83C0-DF136C877C84}">
      <dgm:prSet/>
      <dgm:spPr/>
      <dgm:t>
        <a:bodyPr/>
        <a:lstStyle/>
        <a:p>
          <a:endParaRPr lang="en-US"/>
        </a:p>
      </dgm:t>
    </dgm:pt>
    <dgm:pt modelId="{037E7CB7-BC65-47E6-9F45-ABE211129AF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care delivery system that proves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high quality, evidence-based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cancer care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  </a:t>
          </a:r>
        </a:p>
      </dgm:t>
    </dgm:pt>
    <dgm:pt modelId="{C238DAF9-E7AA-4D39-ADE1-9EC21BD27B30}" type="parTrans" cxnId="{CA887F65-8493-461F-815D-ACB91CA685F4}">
      <dgm:prSet/>
      <dgm:spPr/>
      <dgm:t>
        <a:bodyPr/>
        <a:lstStyle/>
        <a:p>
          <a:endParaRPr lang="en-US"/>
        </a:p>
      </dgm:t>
    </dgm:pt>
    <dgm:pt modelId="{A1DD3BBB-68BB-4429-8905-2E037591BAB0}" type="sibTrans" cxnId="{CA887F65-8493-461F-815D-ACB91CA685F4}">
      <dgm:prSet/>
      <dgm:spPr/>
      <dgm:t>
        <a:bodyPr/>
        <a:lstStyle/>
        <a:p>
          <a:endParaRPr lang="en-US"/>
        </a:p>
      </dgm:t>
    </dgm:pt>
    <dgm:pt modelId="{3D318850-43DD-48A4-966A-488248C3864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Reinforces continual improvement</a:t>
          </a:r>
        </a:p>
      </dgm:t>
    </dgm:pt>
    <dgm:pt modelId="{33BBE5A0-E38F-482A-90C0-CC2B00EDA80E}" type="parTrans" cxnId="{12183937-9F7D-406B-88BC-AD3952ED2E40}">
      <dgm:prSet/>
      <dgm:spPr/>
      <dgm:t>
        <a:bodyPr/>
        <a:lstStyle/>
        <a:p>
          <a:endParaRPr lang="en-US"/>
        </a:p>
      </dgm:t>
    </dgm:pt>
    <dgm:pt modelId="{CAB5E262-523E-492E-B157-B432BBBAEC4F}" type="sibTrans" cxnId="{12183937-9F7D-406B-88BC-AD3952ED2E40}">
      <dgm:prSet/>
      <dgm:spPr/>
      <dgm:t>
        <a:bodyPr/>
        <a:lstStyle/>
        <a:p>
          <a:endParaRPr lang="en-US"/>
        </a:p>
      </dgm:t>
    </dgm:pt>
    <dgm:pt modelId="{F1C289B2-453C-417E-BD8A-1DFC056FBADF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Reinforces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on-going quality cancer care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ongoing assessment and continual improvement.</a:t>
          </a:r>
        </a:p>
      </dgm:t>
    </dgm:pt>
    <dgm:pt modelId="{56EB6257-F90D-465E-91B6-F9194AD17BEE}" type="parTrans" cxnId="{30168785-D63F-4E19-9C6D-EC6EF2404A06}">
      <dgm:prSet/>
      <dgm:spPr/>
      <dgm:t>
        <a:bodyPr/>
        <a:lstStyle/>
        <a:p>
          <a:endParaRPr lang="en-US"/>
        </a:p>
      </dgm:t>
    </dgm:pt>
    <dgm:pt modelId="{95E100FB-C791-48D7-9DC7-35240CDAFD57}" type="sibTrans" cxnId="{30168785-D63F-4E19-9C6D-EC6EF2404A06}">
      <dgm:prSet/>
      <dgm:spPr/>
      <dgm:t>
        <a:bodyPr/>
        <a:lstStyle/>
        <a:p>
          <a:endParaRPr lang="en-US"/>
        </a:p>
      </dgm:t>
    </dgm:pt>
    <dgm:pt modelId="{E5CFB1C8-736B-407E-9327-4BDFB75EA09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Standardization</a:t>
          </a:r>
        </a:p>
      </dgm:t>
    </dgm:pt>
    <dgm:pt modelId="{960D99EA-5FAD-48FF-97AF-FCBC6BC60E7C}" type="parTrans" cxnId="{7744AF1E-C65A-4744-920A-76B6F50E2939}">
      <dgm:prSet/>
      <dgm:spPr/>
      <dgm:t>
        <a:bodyPr/>
        <a:lstStyle/>
        <a:p>
          <a:endParaRPr lang="en-US"/>
        </a:p>
      </dgm:t>
    </dgm:pt>
    <dgm:pt modelId="{58F10865-27BD-4EF9-A17B-44BEC8CAC4AD}" type="sibTrans" cxnId="{7744AF1E-C65A-4744-920A-76B6F50E2939}">
      <dgm:prSet/>
      <dgm:spPr/>
      <dgm:t>
        <a:bodyPr/>
        <a:lstStyle/>
        <a:p>
          <a:endParaRPr lang="en-US"/>
        </a:p>
      </dgm:t>
    </dgm:pt>
    <dgm:pt modelId="{B18B2021-5ED8-4BFF-9953-4B391B9ED2E0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Standard and consistent platform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 quality cancer care for national, regional and local payers that are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reformist in payment methodology. </a:t>
          </a:r>
        </a:p>
      </dgm:t>
    </dgm:pt>
    <dgm:pt modelId="{9A86D6E8-2ED1-4F97-8286-064E7DB173FF}" type="parTrans" cxnId="{4144C078-7D88-4EE4-9070-38E84F44CC48}">
      <dgm:prSet/>
      <dgm:spPr/>
      <dgm:t>
        <a:bodyPr/>
        <a:lstStyle/>
        <a:p>
          <a:endParaRPr lang="en-US"/>
        </a:p>
      </dgm:t>
    </dgm:pt>
    <dgm:pt modelId="{7096586F-8369-4F70-843B-61AA16D2A990}" type="sibTrans" cxnId="{4144C078-7D88-4EE4-9070-38E84F44CC48}">
      <dgm:prSet/>
      <dgm:spPr/>
      <dgm:t>
        <a:bodyPr/>
        <a:lstStyle/>
        <a:p>
          <a:endParaRPr lang="en-US"/>
        </a:p>
      </dgm:t>
    </dgm:pt>
    <dgm:pt modelId="{1E461E14-4C44-4BEF-8FB6-F21A2FF3C0A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Clinical and Financial</a:t>
          </a:r>
        </a:p>
      </dgm:t>
    </dgm:pt>
    <dgm:pt modelId="{2AE4823B-94C8-4046-BCAF-B5894B0937A1}" type="parTrans" cxnId="{1F280184-CF22-4B62-AF07-BF52F862C8AB}">
      <dgm:prSet/>
      <dgm:spPr/>
      <dgm:t>
        <a:bodyPr/>
        <a:lstStyle/>
        <a:p>
          <a:endParaRPr lang="en-US"/>
        </a:p>
      </dgm:t>
    </dgm:pt>
    <dgm:pt modelId="{BC2A5379-50E0-4C31-A264-34303867CCE2}" type="sibTrans" cxnId="{1F280184-CF22-4B62-AF07-BF52F862C8AB}">
      <dgm:prSet/>
      <dgm:spPr/>
      <dgm:t>
        <a:bodyPr/>
        <a:lstStyle/>
        <a:p>
          <a:endParaRPr lang="en-US"/>
        </a:p>
      </dgm:t>
    </dgm:pt>
    <dgm:pt modelId="{DAA64733-C6B8-440F-81E9-4FF45146922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Clinical and financial information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 a transparent views of quality and value in cancer care. </a:t>
          </a:r>
        </a:p>
      </dgm:t>
    </dgm:pt>
    <dgm:pt modelId="{5D227973-9ED1-4730-B844-EDCB6DD49F78}" type="parTrans" cxnId="{4ECB3A9B-7061-4B9F-A6DD-F8F57BA5CD2B}">
      <dgm:prSet/>
      <dgm:spPr/>
      <dgm:t>
        <a:bodyPr/>
        <a:lstStyle/>
        <a:p>
          <a:endParaRPr lang="en-US"/>
        </a:p>
      </dgm:t>
    </dgm:pt>
    <dgm:pt modelId="{16A5E5DB-AE2A-4C47-816A-4339EE8204EF}" type="sibTrans" cxnId="{4ECB3A9B-7061-4B9F-A6DD-F8F57BA5CD2B}">
      <dgm:prSet/>
      <dgm:spPr/>
      <dgm:t>
        <a:bodyPr/>
        <a:lstStyle/>
        <a:p>
          <a:endParaRPr lang="en-US"/>
        </a:p>
      </dgm:t>
    </dgm:pt>
    <dgm:pt modelId="{45911F52-AB54-45FA-8780-7E0D30BD0CE7}" type="pres">
      <dgm:prSet presAssocID="{DAEAB7C0-EAF9-49DC-96F9-0FA02B25A805}" presName="linear" presStyleCnt="0">
        <dgm:presLayoutVars>
          <dgm:animLvl val="lvl"/>
          <dgm:resizeHandles val="exact"/>
        </dgm:presLayoutVars>
      </dgm:prSet>
      <dgm:spPr/>
    </dgm:pt>
    <dgm:pt modelId="{80A13200-16A5-4BAF-BFC9-C8842D4BE195}" type="pres">
      <dgm:prSet presAssocID="{FF2F2BDC-D8B9-4D67-B730-69E572626C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C48BDE-234D-42BB-8243-3B1714685980}" type="pres">
      <dgm:prSet presAssocID="{FF2F2BDC-D8B9-4D67-B730-69E572626C3D}" presName="childText" presStyleLbl="revTx" presStyleIdx="0" presStyleCnt="5">
        <dgm:presLayoutVars>
          <dgm:bulletEnabled val="1"/>
        </dgm:presLayoutVars>
      </dgm:prSet>
      <dgm:spPr/>
    </dgm:pt>
    <dgm:pt modelId="{1A6B7279-F53A-49B8-8E01-4B24ED0E9335}" type="pres">
      <dgm:prSet presAssocID="{115E0F1E-A56D-4A27-B2CF-BA53808EB2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5A9760-82AC-4A22-9550-AD4352E2165B}" type="pres">
      <dgm:prSet presAssocID="{115E0F1E-A56D-4A27-B2CF-BA53808EB2A2}" presName="childText" presStyleLbl="revTx" presStyleIdx="1" presStyleCnt="5">
        <dgm:presLayoutVars>
          <dgm:bulletEnabled val="1"/>
        </dgm:presLayoutVars>
      </dgm:prSet>
      <dgm:spPr/>
    </dgm:pt>
    <dgm:pt modelId="{637A2C7D-9B35-4C32-A97C-4983E3ED3735}" type="pres">
      <dgm:prSet presAssocID="{3D318850-43DD-48A4-966A-488248C386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289C9C-3A5C-490D-BEAC-EE4441B11B5A}" type="pres">
      <dgm:prSet presAssocID="{3D318850-43DD-48A4-966A-488248C38641}" presName="childText" presStyleLbl="revTx" presStyleIdx="2" presStyleCnt="5">
        <dgm:presLayoutVars>
          <dgm:bulletEnabled val="1"/>
        </dgm:presLayoutVars>
      </dgm:prSet>
      <dgm:spPr/>
    </dgm:pt>
    <dgm:pt modelId="{830085F1-4D73-4BAD-A06F-BDC414FA6410}" type="pres">
      <dgm:prSet presAssocID="{E5CFB1C8-736B-407E-9327-4BDFB75EA0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F75CE2-80CF-42C6-B608-464EFBA4198F}" type="pres">
      <dgm:prSet presAssocID="{E5CFB1C8-736B-407E-9327-4BDFB75EA09C}" presName="childText" presStyleLbl="revTx" presStyleIdx="3" presStyleCnt="5">
        <dgm:presLayoutVars>
          <dgm:bulletEnabled val="1"/>
        </dgm:presLayoutVars>
      </dgm:prSet>
      <dgm:spPr/>
    </dgm:pt>
    <dgm:pt modelId="{F1CF6254-91C3-49A2-B9DA-150116DF740A}" type="pres">
      <dgm:prSet presAssocID="{1E461E14-4C44-4BEF-8FB6-F21A2FF3C0A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369C444-911B-4043-B347-79AD37153286}" type="pres">
      <dgm:prSet presAssocID="{1E461E14-4C44-4BEF-8FB6-F21A2FF3C0A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317D306-545B-4CEF-B403-4C323FE4FB51}" type="presOf" srcId="{BE03DE51-8659-4946-8BEA-6D5B543C7639}" destId="{23C48BDE-234D-42BB-8243-3B1714685980}" srcOrd="0" destOrd="0" presId="urn:microsoft.com/office/officeart/2005/8/layout/vList2"/>
    <dgm:cxn modelId="{8940140D-A47F-48BE-9847-F1DE88479C52}" type="presOf" srcId="{FF2F2BDC-D8B9-4D67-B730-69E572626C3D}" destId="{80A13200-16A5-4BAF-BFC9-C8842D4BE195}" srcOrd="0" destOrd="0" presId="urn:microsoft.com/office/officeart/2005/8/layout/vList2"/>
    <dgm:cxn modelId="{7744AF1E-C65A-4744-920A-76B6F50E2939}" srcId="{DAEAB7C0-EAF9-49DC-96F9-0FA02B25A805}" destId="{E5CFB1C8-736B-407E-9327-4BDFB75EA09C}" srcOrd="3" destOrd="0" parTransId="{960D99EA-5FAD-48FF-97AF-FCBC6BC60E7C}" sibTransId="{58F10865-27BD-4EF9-A17B-44BEC8CAC4AD}"/>
    <dgm:cxn modelId="{187FAE22-0223-4470-80EC-256CB82FEBC3}" type="presOf" srcId="{037E7CB7-BC65-47E6-9F45-ABE211129AF1}" destId="{ED5A9760-82AC-4A22-9550-AD4352E2165B}" srcOrd="0" destOrd="0" presId="urn:microsoft.com/office/officeart/2005/8/layout/vList2"/>
    <dgm:cxn modelId="{12183937-9F7D-406B-88BC-AD3952ED2E40}" srcId="{DAEAB7C0-EAF9-49DC-96F9-0FA02B25A805}" destId="{3D318850-43DD-48A4-966A-488248C38641}" srcOrd="2" destOrd="0" parTransId="{33BBE5A0-E38F-482A-90C0-CC2B00EDA80E}" sibTransId="{CAB5E262-523E-492E-B157-B432BBBAEC4F}"/>
    <dgm:cxn modelId="{CA887F65-8493-461F-815D-ACB91CA685F4}" srcId="{115E0F1E-A56D-4A27-B2CF-BA53808EB2A2}" destId="{037E7CB7-BC65-47E6-9F45-ABE211129AF1}" srcOrd="0" destOrd="0" parTransId="{C238DAF9-E7AA-4D39-ADE1-9EC21BD27B30}" sibTransId="{A1DD3BBB-68BB-4429-8905-2E037591BAB0}"/>
    <dgm:cxn modelId="{73FCEF46-0FBD-4865-89B3-649DC0EF6D69}" type="presOf" srcId="{DAA64733-C6B8-440F-81E9-4FF45146922D}" destId="{9369C444-911B-4043-B347-79AD37153286}" srcOrd="0" destOrd="0" presId="urn:microsoft.com/office/officeart/2005/8/layout/vList2"/>
    <dgm:cxn modelId="{9B8DAF67-1137-4C97-A2AE-DEF35121F2B1}" type="presOf" srcId="{F1C289B2-453C-417E-BD8A-1DFC056FBADF}" destId="{24289C9C-3A5C-490D-BEAC-EE4441B11B5A}" srcOrd="0" destOrd="0" presId="urn:microsoft.com/office/officeart/2005/8/layout/vList2"/>
    <dgm:cxn modelId="{39369857-BBCF-4951-911C-EDFD51CAC835}" type="presOf" srcId="{115E0F1E-A56D-4A27-B2CF-BA53808EB2A2}" destId="{1A6B7279-F53A-49B8-8E01-4B24ED0E9335}" srcOrd="0" destOrd="0" presId="urn:microsoft.com/office/officeart/2005/8/layout/vList2"/>
    <dgm:cxn modelId="{4144C078-7D88-4EE4-9070-38E84F44CC48}" srcId="{E5CFB1C8-736B-407E-9327-4BDFB75EA09C}" destId="{B18B2021-5ED8-4BFF-9953-4B391B9ED2E0}" srcOrd="0" destOrd="0" parTransId="{9A86D6E8-2ED1-4F97-8286-064E7DB173FF}" sibTransId="{7096586F-8369-4F70-843B-61AA16D2A990}"/>
    <dgm:cxn modelId="{1F280184-CF22-4B62-AF07-BF52F862C8AB}" srcId="{DAEAB7C0-EAF9-49DC-96F9-0FA02B25A805}" destId="{1E461E14-4C44-4BEF-8FB6-F21A2FF3C0A2}" srcOrd="4" destOrd="0" parTransId="{2AE4823B-94C8-4046-BCAF-B5894B0937A1}" sibTransId="{BC2A5379-50E0-4C31-A264-34303867CCE2}"/>
    <dgm:cxn modelId="{30168785-D63F-4E19-9C6D-EC6EF2404A06}" srcId="{3D318850-43DD-48A4-966A-488248C38641}" destId="{F1C289B2-453C-417E-BD8A-1DFC056FBADF}" srcOrd="0" destOrd="0" parTransId="{56EB6257-F90D-465E-91B6-F9194AD17BEE}" sibTransId="{95E100FB-C791-48D7-9DC7-35240CDAFD57}"/>
    <dgm:cxn modelId="{FA6CAE85-1EF9-4F2A-8195-E0586EDD0A02}" type="presOf" srcId="{B18B2021-5ED8-4BFF-9953-4B391B9ED2E0}" destId="{44F75CE2-80CF-42C6-B608-464EFBA4198F}" srcOrd="0" destOrd="0" presId="urn:microsoft.com/office/officeart/2005/8/layout/vList2"/>
    <dgm:cxn modelId="{5A44DE85-50F4-406B-8958-D994F6DEB27A}" srcId="{DAEAB7C0-EAF9-49DC-96F9-0FA02B25A805}" destId="{FF2F2BDC-D8B9-4D67-B730-69E572626C3D}" srcOrd="0" destOrd="0" parTransId="{13314692-D779-4AC1-A0B9-9E8A0346694E}" sibTransId="{17794926-423E-47F3-A919-3EABD1B02B87}"/>
    <dgm:cxn modelId="{0CEA5395-314E-4448-BB35-6C44A9E5A00B}" type="presOf" srcId="{1E461E14-4C44-4BEF-8FB6-F21A2FF3C0A2}" destId="{F1CF6254-91C3-49A2-B9DA-150116DF740A}" srcOrd="0" destOrd="0" presId="urn:microsoft.com/office/officeart/2005/8/layout/vList2"/>
    <dgm:cxn modelId="{4ECB3A9B-7061-4B9F-A6DD-F8F57BA5CD2B}" srcId="{1E461E14-4C44-4BEF-8FB6-F21A2FF3C0A2}" destId="{DAA64733-C6B8-440F-81E9-4FF45146922D}" srcOrd="0" destOrd="0" parTransId="{5D227973-9ED1-4730-B844-EDCB6DD49F78}" sibTransId="{16A5E5DB-AE2A-4C47-816A-4339EE8204EF}"/>
    <dgm:cxn modelId="{3D6D15CD-9034-46D1-8690-5EB73A39C899}" srcId="{FF2F2BDC-D8B9-4D67-B730-69E572626C3D}" destId="{BE03DE51-8659-4946-8BEA-6D5B543C7639}" srcOrd="0" destOrd="0" parTransId="{82636C96-979A-4887-A2CD-AB4ED8B36E40}" sibTransId="{1A774AB9-0476-4622-A80B-4D22289719A2}"/>
    <dgm:cxn modelId="{4E821FEF-5D12-4B9B-83C0-DF136C877C84}" srcId="{DAEAB7C0-EAF9-49DC-96F9-0FA02B25A805}" destId="{115E0F1E-A56D-4A27-B2CF-BA53808EB2A2}" srcOrd="1" destOrd="0" parTransId="{9DB1A926-8BE3-4D2D-A77E-34756D599D18}" sibTransId="{46E02DF4-7558-4062-8627-877BB78F02D2}"/>
    <dgm:cxn modelId="{F7F8F8F2-A949-476A-BBD5-87EC2E6C4F31}" type="presOf" srcId="{DAEAB7C0-EAF9-49DC-96F9-0FA02B25A805}" destId="{45911F52-AB54-45FA-8780-7E0D30BD0CE7}" srcOrd="0" destOrd="0" presId="urn:microsoft.com/office/officeart/2005/8/layout/vList2"/>
    <dgm:cxn modelId="{DFAFE0F3-3D88-4A4A-A58F-3758FE8B0037}" type="presOf" srcId="{3D318850-43DD-48A4-966A-488248C38641}" destId="{637A2C7D-9B35-4C32-A97C-4983E3ED3735}" srcOrd="0" destOrd="0" presId="urn:microsoft.com/office/officeart/2005/8/layout/vList2"/>
    <dgm:cxn modelId="{99A6CAF8-F896-4AA5-A40D-B132561A7FDC}" type="presOf" srcId="{E5CFB1C8-736B-407E-9327-4BDFB75EA09C}" destId="{830085F1-4D73-4BAD-A06F-BDC414FA6410}" srcOrd="0" destOrd="0" presId="urn:microsoft.com/office/officeart/2005/8/layout/vList2"/>
    <dgm:cxn modelId="{AB81528D-DD5D-4B33-84ED-3A24E3939C09}" type="presParOf" srcId="{45911F52-AB54-45FA-8780-7E0D30BD0CE7}" destId="{80A13200-16A5-4BAF-BFC9-C8842D4BE195}" srcOrd="0" destOrd="0" presId="urn:microsoft.com/office/officeart/2005/8/layout/vList2"/>
    <dgm:cxn modelId="{8400AF71-FE62-4C7F-A23F-D202A82D470D}" type="presParOf" srcId="{45911F52-AB54-45FA-8780-7E0D30BD0CE7}" destId="{23C48BDE-234D-42BB-8243-3B1714685980}" srcOrd="1" destOrd="0" presId="urn:microsoft.com/office/officeart/2005/8/layout/vList2"/>
    <dgm:cxn modelId="{8A6D1671-005C-4C62-8A34-DBB6F090B0CD}" type="presParOf" srcId="{45911F52-AB54-45FA-8780-7E0D30BD0CE7}" destId="{1A6B7279-F53A-49B8-8E01-4B24ED0E9335}" srcOrd="2" destOrd="0" presId="urn:microsoft.com/office/officeart/2005/8/layout/vList2"/>
    <dgm:cxn modelId="{9223DC0C-EA7F-4416-B7CA-6CD4C3C86364}" type="presParOf" srcId="{45911F52-AB54-45FA-8780-7E0D30BD0CE7}" destId="{ED5A9760-82AC-4A22-9550-AD4352E2165B}" srcOrd="3" destOrd="0" presId="urn:microsoft.com/office/officeart/2005/8/layout/vList2"/>
    <dgm:cxn modelId="{643ABFE8-8B4D-4F39-860B-2CAEFEBC9093}" type="presParOf" srcId="{45911F52-AB54-45FA-8780-7E0D30BD0CE7}" destId="{637A2C7D-9B35-4C32-A97C-4983E3ED3735}" srcOrd="4" destOrd="0" presId="urn:microsoft.com/office/officeart/2005/8/layout/vList2"/>
    <dgm:cxn modelId="{6FEF7591-8EDE-436C-973A-BBAF4EED94BC}" type="presParOf" srcId="{45911F52-AB54-45FA-8780-7E0D30BD0CE7}" destId="{24289C9C-3A5C-490D-BEAC-EE4441B11B5A}" srcOrd="5" destOrd="0" presId="urn:microsoft.com/office/officeart/2005/8/layout/vList2"/>
    <dgm:cxn modelId="{604A9BFF-0DBD-4979-80E5-45D547A7B4C6}" type="presParOf" srcId="{45911F52-AB54-45FA-8780-7E0D30BD0CE7}" destId="{830085F1-4D73-4BAD-A06F-BDC414FA6410}" srcOrd="6" destOrd="0" presId="urn:microsoft.com/office/officeart/2005/8/layout/vList2"/>
    <dgm:cxn modelId="{AA8A0410-7416-488C-AA47-83EE3E90EDFE}" type="presParOf" srcId="{45911F52-AB54-45FA-8780-7E0D30BD0CE7}" destId="{44F75CE2-80CF-42C6-B608-464EFBA4198F}" srcOrd="7" destOrd="0" presId="urn:microsoft.com/office/officeart/2005/8/layout/vList2"/>
    <dgm:cxn modelId="{833CF68C-94F3-4F7D-BE16-2CEA7AA7AA0B}" type="presParOf" srcId="{45911F52-AB54-45FA-8780-7E0D30BD0CE7}" destId="{F1CF6254-91C3-49A2-B9DA-150116DF740A}" srcOrd="8" destOrd="0" presId="urn:microsoft.com/office/officeart/2005/8/layout/vList2"/>
    <dgm:cxn modelId="{FB642465-2500-4692-A38B-BFA0C8FB576B}" type="presParOf" srcId="{45911F52-AB54-45FA-8780-7E0D30BD0CE7}" destId="{9369C444-911B-4043-B347-79AD3715328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58F66-21F7-4EFF-A4F0-6D3EB3D4128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9F606-C57F-4A5F-98CE-D0AA5C9D5FC6}">
      <dgm:prSet phldrT="[Text]" custT="1"/>
      <dgm:spPr/>
      <dgm:t>
        <a:bodyPr/>
        <a:lstStyle/>
        <a:p>
          <a:pPr algn="l"/>
          <a:endParaRPr lang="en-US" sz="2400" dirty="0"/>
        </a:p>
        <a:p>
          <a:pPr algn="l"/>
          <a:endParaRPr lang="en-US" sz="2400" dirty="0"/>
        </a:p>
        <a:p>
          <a:pPr algn="ctr"/>
          <a:r>
            <a:rPr lang="en-US" sz="24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rPr>
            <a:t>Payment Model</a:t>
          </a:r>
        </a:p>
      </dgm:t>
    </dgm:pt>
    <dgm:pt modelId="{8041BF88-BBB4-49A5-8513-9CFC361827E2}" type="parTrans" cxnId="{0022691A-AAA4-4450-ADEB-29958F9EC7D7}">
      <dgm:prSet/>
      <dgm:spPr/>
      <dgm:t>
        <a:bodyPr/>
        <a:lstStyle/>
        <a:p>
          <a:endParaRPr lang="en-US"/>
        </a:p>
      </dgm:t>
    </dgm:pt>
    <dgm:pt modelId="{62D96544-E1EB-4675-8B2B-4CC5EDA82656}" type="sibTrans" cxnId="{0022691A-AAA4-4450-ADEB-29958F9EC7D7}">
      <dgm:prSet/>
      <dgm:spPr/>
      <dgm:t>
        <a:bodyPr/>
        <a:lstStyle/>
        <a:p>
          <a:endParaRPr lang="en-US"/>
        </a:p>
      </dgm:t>
    </dgm:pt>
    <dgm:pt modelId="{4DB73E7E-8F7C-45A9-9344-25EE10FDCBF5}">
      <dgm:prSet phldrT="[Text]" custT="1"/>
      <dgm:spPr/>
      <dgm:t>
        <a:bodyPr/>
        <a:lstStyle/>
        <a:p>
          <a:pPr algn="l"/>
          <a:endParaRPr lang="en-US" sz="3200" dirty="0"/>
        </a:p>
        <a:p>
          <a:pPr algn="ctr"/>
          <a:r>
            <a:rPr lang="en-US" sz="24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rPr>
            <a:t>Care Delivery System</a:t>
          </a:r>
        </a:p>
      </dgm:t>
    </dgm:pt>
    <dgm:pt modelId="{EB002F15-563C-4E2A-9B8E-907A40E01916}" type="parTrans" cxnId="{EA6A1B33-D660-4284-81B8-7BEDDBEEE994}">
      <dgm:prSet/>
      <dgm:spPr/>
      <dgm:t>
        <a:bodyPr/>
        <a:lstStyle/>
        <a:p>
          <a:endParaRPr lang="en-US"/>
        </a:p>
      </dgm:t>
    </dgm:pt>
    <dgm:pt modelId="{89015037-009D-4636-ABCD-F35EAA0AD9FF}" type="sibTrans" cxnId="{EA6A1B33-D660-4284-81B8-7BEDDBEEE994}">
      <dgm:prSet/>
      <dgm:spPr/>
      <dgm:t>
        <a:bodyPr/>
        <a:lstStyle/>
        <a:p>
          <a:endParaRPr lang="en-US"/>
        </a:p>
      </dgm:t>
    </dgm:pt>
    <dgm:pt modelId="{B15F9328-5527-484A-9030-2722215DE61A}" type="pres">
      <dgm:prSet presAssocID="{09B58F66-21F7-4EFF-A4F0-6D3EB3D41284}" presName="Name0" presStyleCnt="0">
        <dgm:presLayoutVars>
          <dgm:chMax val="2"/>
          <dgm:chPref val="2"/>
          <dgm:animLvl val="lvl"/>
        </dgm:presLayoutVars>
      </dgm:prSet>
      <dgm:spPr/>
    </dgm:pt>
    <dgm:pt modelId="{319C87CA-FE95-490F-B698-7A0BEE9DFE45}" type="pres">
      <dgm:prSet presAssocID="{09B58F66-21F7-4EFF-A4F0-6D3EB3D41284}" presName="LeftText" presStyleLbl="revTx" presStyleIdx="0" presStyleCnt="0">
        <dgm:presLayoutVars>
          <dgm:bulletEnabled val="1"/>
        </dgm:presLayoutVars>
      </dgm:prSet>
      <dgm:spPr/>
    </dgm:pt>
    <dgm:pt modelId="{4D66E160-B776-4F2B-824B-9188FB2D1084}" type="pres">
      <dgm:prSet presAssocID="{09B58F66-21F7-4EFF-A4F0-6D3EB3D41284}" presName="LeftNode" presStyleLbl="bgImgPlace1" presStyleIdx="0" presStyleCnt="2" custLinFactNeighborX="24921" custLinFactNeighborY="-2111">
        <dgm:presLayoutVars>
          <dgm:chMax val="2"/>
          <dgm:chPref val="2"/>
        </dgm:presLayoutVars>
      </dgm:prSet>
      <dgm:spPr/>
    </dgm:pt>
    <dgm:pt modelId="{9C14A57A-4217-47F2-912E-FCE7ED485D21}" type="pres">
      <dgm:prSet presAssocID="{09B58F66-21F7-4EFF-A4F0-6D3EB3D41284}" presName="RightText" presStyleLbl="revTx" presStyleIdx="0" presStyleCnt="0">
        <dgm:presLayoutVars>
          <dgm:bulletEnabled val="1"/>
        </dgm:presLayoutVars>
      </dgm:prSet>
      <dgm:spPr/>
    </dgm:pt>
    <dgm:pt modelId="{D81586DC-2D6C-44F1-90F3-F8F76468634B}" type="pres">
      <dgm:prSet presAssocID="{09B58F66-21F7-4EFF-A4F0-6D3EB3D41284}" presName="RightNode" presStyleLbl="bgImgPlace1" presStyleIdx="1" presStyleCnt="2" custLinFactNeighborX="36766">
        <dgm:presLayoutVars>
          <dgm:chMax val="0"/>
          <dgm:chPref val="0"/>
        </dgm:presLayoutVars>
      </dgm:prSet>
      <dgm:spPr/>
    </dgm:pt>
    <dgm:pt modelId="{FF6C7C9A-A9DD-4BEB-8CA1-1022955C130E}" type="pres">
      <dgm:prSet presAssocID="{09B58F66-21F7-4EFF-A4F0-6D3EB3D41284}" presName="TopArrow" presStyleLbl="node1" presStyleIdx="0" presStyleCnt="2" custLinFactNeighborX="29801" custLinFactNeighborY="-1751"/>
      <dgm:spPr/>
    </dgm:pt>
    <dgm:pt modelId="{A9CD1898-C81E-40BC-84EC-FF7402A1E2C1}" type="pres">
      <dgm:prSet presAssocID="{09B58F66-21F7-4EFF-A4F0-6D3EB3D41284}" presName="BottomArrow" presStyleLbl="node1" presStyleIdx="1" presStyleCnt="2" custLinFactNeighborX="27508" custLinFactNeighborY="1146"/>
      <dgm:spPr/>
    </dgm:pt>
  </dgm:ptLst>
  <dgm:cxnLst>
    <dgm:cxn modelId="{0022691A-AAA4-4450-ADEB-29958F9EC7D7}" srcId="{09B58F66-21F7-4EFF-A4F0-6D3EB3D41284}" destId="{B109F606-C57F-4A5F-98CE-D0AA5C9D5FC6}" srcOrd="0" destOrd="0" parTransId="{8041BF88-BBB4-49A5-8513-9CFC361827E2}" sibTransId="{62D96544-E1EB-4675-8B2B-4CC5EDA82656}"/>
    <dgm:cxn modelId="{5347E432-2670-44DE-B933-3CF3281666CF}" type="presOf" srcId="{09B58F66-21F7-4EFF-A4F0-6D3EB3D41284}" destId="{B15F9328-5527-484A-9030-2722215DE61A}" srcOrd="0" destOrd="0" presId="urn:microsoft.com/office/officeart/2009/layout/ReverseList"/>
    <dgm:cxn modelId="{EA6A1B33-D660-4284-81B8-7BEDDBEEE994}" srcId="{09B58F66-21F7-4EFF-A4F0-6D3EB3D41284}" destId="{4DB73E7E-8F7C-45A9-9344-25EE10FDCBF5}" srcOrd="1" destOrd="0" parTransId="{EB002F15-563C-4E2A-9B8E-907A40E01916}" sibTransId="{89015037-009D-4636-ABCD-F35EAA0AD9FF}"/>
    <dgm:cxn modelId="{5FCEA871-B50F-4182-9076-DF39E3160772}" type="presOf" srcId="{4DB73E7E-8F7C-45A9-9344-25EE10FDCBF5}" destId="{9C14A57A-4217-47F2-912E-FCE7ED485D21}" srcOrd="0" destOrd="0" presId="urn:microsoft.com/office/officeart/2009/layout/ReverseList"/>
    <dgm:cxn modelId="{6735978A-20B1-4B20-805A-0BDC940E45A1}" type="presOf" srcId="{B109F606-C57F-4A5F-98CE-D0AA5C9D5FC6}" destId="{319C87CA-FE95-490F-B698-7A0BEE9DFE45}" srcOrd="0" destOrd="0" presId="urn:microsoft.com/office/officeart/2009/layout/ReverseList"/>
    <dgm:cxn modelId="{E3C41AB3-4ACF-45B7-B7E8-2BE7894B1B00}" type="presOf" srcId="{B109F606-C57F-4A5F-98CE-D0AA5C9D5FC6}" destId="{4D66E160-B776-4F2B-824B-9188FB2D1084}" srcOrd="1" destOrd="0" presId="urn:microsoft.com/office/officeart/2009/layout/ReverseList"/>
    <dgm:cxn modelId="{2DCF84E2-523D-4F76-B747-29A2ABD3CA6D}" type="presOf" srcId="{4DB73E7E-8F7C-45A9-9344-25EE10FDCBF5}" destId="{D81586DC-2D6C-44F1-90F3-F8F76468634B}" srcOrd="1" destOrd="0" presId="urn:microsoft.com/office/officeart/2009/layout/ReverseList"/>
    <dgm:cxn modelId="{67857284-FFEB-44D1-948E-1207055FB14B}" type="presParOf" srcId="{B15F9328-5527-484A-9030-2722215DE61A}" destId="{319C87CA-FE95-490F-B698-7A0BEE9DFE45}" srcOrd="0" destOrd="0" presId="urn:microsoft.com/office/officeart/2009/layout/ReverseList"/>
    <dgm:cxn modelId="{794FFC91-04B1-4822-B838-9EFDB2FCEC4A}" type="presParOf" srcId="{B15F9328-5527-484A-9030-2722215DE61A}" destId="{4D66E160-B776-4F2B-824B-9188FB2D1084}" srcOrd="1" destOrd="0" presId="urn:microsoft.com/office/officeart/2009/layout/ReverseList"/>
    <dgm:cxn modelId="{FABFE7B3-C6D9-48FE-8A25-9A096CAEED81}" type="presParOf" srcId="{B15F9328-5527-484A-9030-2722215DE61A}" destId="{9C14A57A-4217-47F2-912E-FCE7ED485D21}" srcOrd="2" destOrd="0" presId="urn:microsoft.com/office/officeart/2009/layout/ReverseList"/>
    <dgm:cxn modelId="{A9CB3173-6F56-421F-B3FF-F880BC5DEF3E}" type="presParOf" srcId="{B15F9328-5527-484A-9030-2722215DE61A}" destId="{D81586DC-2D6C-44F1-90F3-F8F76468634B}" srcOrd="3" destOrd="0" presId="urn:microsoft.com/office/officeart/2009/layout/ReverseList"/>
    <dgm:cxn modelId="{6557F73A-D05A-45A4-9B53-9655879635D6}" type="presParOf" srcId="{B15F9328-5527-484A-9030-2722215DE61A}" destId="{FF6C7C9A-A9DD-4BEB-8CA1-1022955C130E}" srcOrd="4" destOrd="0" presId="urn:microsoft.com/office/officeart/2009/layout/ReverseList"/>
    <dgm:cxn modelId="{6E868E04-46AE-4A9A-858F-2366A7001AAB}" type="presParOf" srcId="{B15F9328-5527-484A-9030-2722215DE61A}" destId="{A9CD1898-C81E-40BC-84EC-FF7402A1E2C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A3F9D-8F9B-4034-92EF-4CA6B24EF8D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C41A8-1149-4165-B28B-EF583F43F256}">
      <dgm:prSet/>
      <dgm:spPr/>
      <dgm:t>
        <a:bodyPr/>
        <a:lstStyle/>
        <a:p>
          <a:r>
            <a:rPr lang="en-US" b="1"/>
            <a:t>Practice:</a:t>
          </a:r>
          <a:endParaRPr lang="en-US"/>
        </a:p>
      </dgm:t>
    </dgm:pt>
    <dgm:pt modelId="{0982C194-68E8-4813-A5D9-DD4C269C86D6}" type="parTrans" cxnId="{5ADC7057-E7EF-4AC9-AF87-08A607870DA9}">
      <dgm:prSet/>
      <dgm:spPr/>
      <dgm:t>
        <a:bodyPr/>
        <a:lstStyle/>
        <a:p>
          <a:endParaRPr lang="en-US"/>
        </a:p>
      </dgm:t>
    </dgm:pt>
    <dgm:pt modelId="{DD162BB0-77E4-4982-BED1-2E83AACF8A18}" type="sibTrans" cxnId="{5ADC7057-E7EF-4AC9-AF87-08A607870DA9}">
      <dgm:prSet/>
      <dgm:spPr/>
      <dgm:t>
        <a:bodyPr/>
        <a:lstStyle/>
        <a:p>
          <a:endParaRPr lang="en-US"/>
        </a:p>
      </dgm:t>
    </dgm:pt>
    <dgm:pt modelId="{C6C232FF-8356-481B-9CF3-AE3E6DE084D8}">
      <dgm:prSet/>
      <dgm:spPr/>
      <dgm:t>
        <a:bodyPr/>
        <a:lstStyle/>
        <a:p>
          <a:r>
            <a:rPr lang="en-US" dirty="0"/>
            <a:t>All practice types/sizes demonstrated ability to achieve full compliance</a:t>
          </a:r>
        </a:p>
      </dgm:t>
    </dgm:pt>
    <dgm:pt modelId="{EFBA47B6-691E-4BEC-BCEE-8167A1DDA561}" type="parTrans" cxnId="{30A4D645-AE08-427E-AD2D-2F4D1C643881}">
      <dgm:prSet/>
      <dgm:spPr/>
      <dgm:t>
        <a:bodyPr/>
        <a:lstStyle/>
        <a:p>
          <a:endParaRPr lang="en-US"/>
        </a:p>
      </dgm:t>
    </dgm:pt>
    <dgm:pt modelId="{3AE64149-CEB0-4D31-8575-4FE3D614E321}" type="sibTrans" cxnId="{30A4D645-AE08-427E-AD2D-2F4D1C643881}">
      <dgm:prSet/>
      <dgm:spPr/>
      <dgm:t>
        <a:bodyPr/>
        <a:lstStyle/>
        <a:p>
          <a:endParaRPr lang="en-US"/>
        </a:p>
      </dgm:t>
    </dgm:pt>
    <dgm:pt modelId="{27B99BAF-51A9-4C1D-8797-AD295C49927A}">
      <dgm:prSet/>
      <dgm:spPr/>
      <dgm:t>
        <a:bodyPr/>
        <a:lstStyle/>
        <a:p>
          <a:r>
            <a:rPr lang="en-US" dirty="0"/>
            <a:t>All practices-initiated transformation to Patient-Centered care </a:t>
          </a:r>
        </a:p>
      </dgm:t>
    </dgm:pt>
    <dgm:pt modelId="{9CAE4129-441E-4D46-832E-37768448DD58}" type="parTrans" cxnId="{DCDC6576-9FD9-43D5-A24A-9448040DCE19}">
      <dgm:prSet/>
      <dgm:spPr/>
      <dgm:t>
        <a:bodyPr/>
        <a:lstStyle/>
        <a:p>
          <a:endParaRPr lang="en-US"/>
        </a:p>
      </dgm:t>
    </dgm:pt>
    <dgm:pt modelId="{A63AC8EE-D102-474E-BA30-335D5CE7E0D4}" type="sibTrans" cxnId="{DCDC6576-9FD9-43D5-A24A-9448040DCE19}">
      <dgm:prSet/>
      <dgm:spPr/>
      <dgm:t>
        <a:bodyPr/>
        <a:lstStyle/>
        <a:p>
          <a:endParaRPr lang="en-US"/>
        </a:p>
      </dgm:t>
    </dgm:pt>
    <dgm:pt modelId="{4953AAA2-F69A-4E5A-A623-1C5D0A55A5B0}">
      <dgm:prSet/>
      <dgm:spPr/>
      <dgm:t>
        <a:bodyPr/>
        <a:lstStyle/>
        <a:p>
          <a:r>
            <a:rPr lang="en-US" dirty="0"/>
            <a:t>Single set of ASCO/COA standards, backed by evidence, supports gap analysis and provides a comprehensive roadmap to high quality cancer care for the entire patient journey</a:t>
          </a:r>
        </a:p>
      </dgm:t>
    </dgm:pt>
    <dgm:pt modelId="{9E5E4A94-C657-4CB0-9BAE-A103EBAA509D}" type="parTrans" cxnId="{BC0B7129-F370-4C86-84C5-08B6C07E7F21}">
      <dgm:prSet/>
      <dgm:spPr/>
      <dgm:t>
        <a:bodyPr/>
        <a:lstStyle/>
        <a:p>
          <a:endParaRPr lang="en-US"/>
        </a:p>
      </dgm:t>
    </dgm:pt>
    <dgm:pt modelId="{6841B121-D6DA-44E3-8BBD-F272F48FCBA2}" type="sibTrans" cxnId="{BC0B7129-F370-4C86-84C5-08B6C07E7F21}">
      <dgm:prSet/>
      <dgm:spPr/>
      <dgm:t>
        <a:bodyPr/>
        <a:lstStyle/>
        <a:p>
          <a:endParaRPr lang="en-US"/>
        </a:p>
      </dgm:t>
    </dgm:pt>
    <dgm:pt modelId="{2D53019F-F74A-414E-A6D4-D14D43F023FB}">
      <dgm:prSet/>
      <dgm:spPr/>
      <dgm:t>
        <a:bodyPr/>
        <a:lstStyle/>
        <a:p>
          <a:r>
            <a:rPr lang="en-US" dirty="0"/>
            <a:t>Learning collaborative for practice/health system sharing successful experiences</a:t>
          </a:r>
        </a:p>
      </dgm:t>
    </dgm:pt>
    <dgm:pt modelId="{9457709B-4CBF-44A3-8490-5EC58AD76837}" type="parTrans" cxnId="{9544249C-C697-48DB-93FF-E5518441B360}">
      <dgm:prSet/>
      <dgm:spPr/>
      <dgm:t>
        <a:bodyPr/>
        <a:lstStyle/>
        <a:p>
          <a:endParaRPr lang="en-US"/>
        </a:p>
      </dgm:t>
    </dgm:pt>
    <dgm:pt modelId="{48AFCB94-BECF-4A9F-A3EC-35540AF0D714}" type="sibTrans" cxnId="{9544249C-C697-48DB-93FF-E5518441B360}">
      <dgm:prSet/>
      <dgm:spPr/>
      <dgm:t>
        <a:bodyPr/>
        <a:lstStyle/>
        <a:p>
          <a:endParaRPr lang="en-US"/>
        </a:p>
      </dgm:t>
    </dgm:pt>
    <dgm:pt modelId="{6473C15A-D730-40D3-8D81-9637A7AE28C8}">
      <dgm:prSet/>
      <dgm:spPr/>
      <dgm:t>
        <a:bodyPr/>
        <a:lstStyle/>
        <a:p>
          <a:r>
            <a:rPr lang="en-US" dirty="0"/>
            <a:t>Prepares the cancer care teams for the reformation and recognition of care delivery based on quality and value</a:t>
          </a:r>
        </a:p>
      </dgm:t>
    </dgm:pt>
    <dgm:pt modelId="{0D649F54-1A58-4EE7-932F-497A8A8CD221}" type="parTrans" cxnId="{97B7816B-3F14-4DA9-9048-5FF6CF6D5E11}">
      <dgm:prSet/>
      <dgm:spPr/>
      <dgm:t>
        <a:bodyPr/>
        <a:lstStyle/>
        <a:p>
          <a:endParaRPr lang="en-US"/>
        </a:p>
      </dgm:t>
    </dgm:pt>
    <dgm:pt modelId="{514F79EE-2C8F-4DA2-94A2-CA4A6FFEF286}" type="sibTrans" cxnId="{97B7816B-3F14-4DA9-9048-5FF6CF6D5E11}">
      <dgm:prSet/>
      <dgm:spPr/>
      <dgm:t>
        <a:bodyPr/>
        <a:lstStyle/>
        <a:p>
          <a:endParaRPr lang="en-US"/>
        </a:p>
      </dgm:t>
    </dgm:pt>
    <dgm:pt modelId="{544F4C89-E1D9-48F9-839A-99972D73747B}">
      <dgm:prSet/>
      <dgm:spPr/>
      <dgm:t>
        <a:bodyPr/>
        <a:lstStyle/>
        <a:p>
          <a:r>
            <a:rPr lang="en-US"/>
            <a:t>Early evidence of positive impact on success in value-based contracting</a:t>
          </a:r>
        </a:p>
      </dgm:t>
    </dgm:pt>
    <dgm:pt modelId="{4FE76FE2-53CE-4DBC-95C2-E365F4B872B6}" type="parTrans" cxnId="{D4D57DB1-04D4-4690-812B-CED8EB5BE336}">
      <dgm:prSet/>
      <dgm:spPr/>
      <dgm:t>
        <a:bodyPr/>
        <a:lstStyle/>
        <a:p>
          <a:endParaRPr lang="en-US"/>
        </a:p>
      </dgm:t>
    </dgm:pt>
    <dgm:pt modelId="{B981B9FB-6FD0-419F-9E33-F3BB1C14ECD9}" type="sibTrans" cxnId="{D4D57DB1-04D4-4690-812B-CED8EB5BE336}">
      <dgm:prSet/>
      <dgm:spPr/>
      <dgm:t>
        <a:bodyPr/>
        <a:lstStyle/>
        <a:p>
          <a:endParaRPr lang="en-US"/>
        </a:p>
      </dgm:t>
    </dgm:pt>
    <dgm:pt modelId="{6EC7C50B-49B1-4B56-9B77-C38DD38F5744}" type="pres">
      <dgm:prSet presAssocID="{656A3F9D-8F9B-4034-92EF-4CA6B24EF8D3}" presName="linear" presStyleCnt="0">
        <dgm:presLayoutVars>
          <dgm:animLvl val="lvl"/>
          <dgm:resizeHandles val="exact"/>
        </dgm:presLayoutVars>
      </dgm:prSet>
      <dgm:spPr/>
    </dgm:pt>
    <dgm:pt modelId="{20CEF45E-A969-451D-9A0F-B03035B97BEC}" type="pres">
      <dgm:prSet presAssocID="{C79C41A8-1149-4165-B28B-EF583F43F25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7DC9B41-22D3-441C-BC02-2DE28FBA680E}" type="pres">
      <dgm:prSet presAssocID="{C79C41A8-1149-4165-B28B-EF583F43F25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1C4D403-A390-4119-BB32-25348B0DA6D7}" type="presOf" srcId="{656A3F9D-8F9B-4034-92EF-4CA6B24EF8D3}" destId="{6EC7C50B-49B1-4B56-9B77-C38DD38F5744}" srcOrd="0" destOrd="0" presId="urn:microsoft.com/office/officeart/2005/8/layout/vList2"/>
    <dgm:cxn modelId="{B5D11214-F031-48BB-9FFA-FB0BDAA35338}" type="presOf" srcId="{2D53019F-F74A-414E-A6D4-D14D43F023FB}" destId="{87DC9B41-22D3-441C-BC02-2DE28FBA680E}" srcOrd="0" destOrd="3" presId="urn:microsoft.com/office/officeart/2005/8/layout/vList2"/>
    <dgm:cxn modelId="{BC0B7129-F370-4C86-84C5-08B6C07E7F21}" srcId="{C79C41A8-1149-4165-B28B-EF583F43F256}" destId="{4953AAA2-F69A-4E5A-A623-1C5D0A55A5B0}" srcOrd="2" destOrd="0" parTransId="{9E5E4A94-C657-4CB0-9BAE-A103EBAA509D}" sibTransId="{6841B121-D6DA-44E3-8BBD-F272F48FCBA2}"/>
    <dgm:cxn modelId="{5D17CD34-5460-453B-8174-BE6BDF21FD69}" type="presOf" srcId="{27B99BAF-51A9-4C1D-8797-AD295C49927A}" destId="{87DC9B41-22D3-441C-BC02-2DE28FBA680E}" srcOrd="0" destOrd="1" presId="urn:microsoft.com/office/officeart/2005/8/layout/vList2"/>
    <dgm:cxn modelId="{30A4D645-AE08-427E-AD2D-2F4D1C643881}" srcId="{C79C41A8-1149-4165-B28B-EF583F43F256}" destId="{C6C232FF-8356-481B-9CF3-AE3E6DE084D8}" srcOrd="0" destOrd="0" parTransId="{EFBA47B6-691E-4BEC-BCEE-8167A1DDA561}" sibTransId="{3AE64149-CEB0-4D31-8575-4FE3D614E321}"/>
    <dgm:cxn modelId="{39945647-A0B7-42E1-BCAE-49DCF2E13F06}" type="presOf" srcId="{C6C232FF-8356-481B-9CF3-AE3E6DE084D8}" destId="{87DC9B41-22D3-441C-BC02-2DE28FBA680E}" srcOrd="0" destOrd="0" presId="urn:microsoft.com/office/officeart/2005/8/layout/vList2"/>
    <dgm:cxn modelId="{97B7816B-3F14-4DA9-9048-5FF6CF6D5E11}" srcId="{C79C41A8-1149-4165-B28B-EF583F43F256}" destId="{6473C15A-D730-40D3-8D81-9637A7AE28C8}" srcOrd="4" destOrd="0" parTransId="{0D649F54-1A58-4EE7-932F-497A8A8CD221}" sibTransId="{514F79EE-2C8F-4DA2-94A2-CA4A6FFEF286}"/>
    <dgm:cxn modelId="{AC352D76-8F10-4F15-A722-320280AA0FEE}" type="presOf" srcId="{4953AAA2-F69A-4E5A-A623-1C5D0A55A5B0}" destId="{87DC9B41-22D3-441C-BC02-2DE28FBA680E}" srcOrd="0" destOrd="2" presId="urn:microsoft.com/office/officeart/2005/8/layout/vList2"/>
    <dgm:cxn modelId="{DCDC6576-9FD9-43D5-A24A-9448040DCE19}" srcId="{C79C41A8-1149-4165-B28B-EF583F43F256}" destId="{27B99BAF-51A9-4C1D-8797-AD295C49927A}" srcOrd="1" destOrd="0" parTransId="{9CAE4129-441E-4D46-832E-37768448DD58}" sibTransId="{A63AC8EE-D102-474E-BA30-335D5CE7E0D4}"/>
    <dgm:cxn modelId="{5ADC7057-E7EF-4AC9-AF87-08A607870DA9}" srcId="{656A3F9D-8F9B-4034-92EF-4CA6B24EF8D3}" destId="{C79C41A8-1149-4165-B28B-EF583F43F256}" srcOrd="0" destOrd="0" parTransId="{0982C194-68E8-4813-A5D9-DD4C269C86D6}" sibTransId="{DD162BB0-77E4-4982-BED1-2E83AACF8A18}"/>
    <dgm:cxn modelId="{F86C148A-F066-492A-9C20-ED1A4448446B}" type="presOf" srcId="{C79C41A8-1149-4165-B28B-EF583F43F256}" destId="{20CEF45E-A969-451D-9A0F-B03035B97BEC}" srcOrd="0" destOrd="0" presId="urn:microsoft.com/office/officeart/2005/8/layout/vList2"/>
    <dgm:cxn modelId="{055C4194-F939-4EC2-9390-ED1113D77B2F}" type="presOf" srcId="{544F4C89-E1D9-48F9-839A-99972D73747B}" destId="{87DC9B41-22D3-441C-BC02-2DE28FBA680E}" srcOrd="0" destOrd="5" presId="urn:microsoft.com/office/officeart/2005/8/layout/vList2"/>
    <dgm:cxn modelId="{9544249C-C697-48DB-93FF-E5518441B360}" srcId="{C79C41A8-1149-4165-B28B-EF583F43F256}" destId="{2D53019F-F74A-414E-A6D4-D14D43F023FB}" srcOrd="3" destOrd="0" parTransId="{9457709B-4CBF-44A3-8490-5EC58AD76837}" sibTransId="{48AFCB94-BECF-4A9F-A3EC-35540AF0D714}"/>
    <dgm:cxn modelId="{D4D57DB1-04D4-4690-812B-CED8EB5BE336}" srcId="{C79C41A8-1149-4165-B28B-EF583F43F256}" destId="{544F4C89-E1D9-48F9-839A-99972D73747B}" srcOrd="5" destOrd="0" parTransId="{4FE76FE2-53CE-4DBC-95C2-E365F4B872B6}" sibTransId="{B981B9FB-6FD0-419F-9E33-F3BB1C14ECD9}"/>
    <dgm:cxn modelId="{2A5A6EC5-50E0-47FA-9ADF-62688F9321E7}" type="presOf" srcId="{6473C15A-D730-40D3-8D81-9637A7AE28C8}" destId="{87DC9B41-22D3-441C-BC02-2DE28FBA680E}" srcOrd="0" destOrd="4" presId="urn:microsoft.com/office/officeart/2005/8/layout/vList2"/>
    <dgm:cxn modelId="{B31DF8C7-4EEF-4602-A7A8-755D598F5CBE}" type="presParOf" srcId="{6EC7C50B-49B1-4B56-9B77-C38DD38F5744}" destId="{20CEF45E-A969-451D-9A0F-B03035B97BEC}" srcOrd="0" destOrd="0" presId="urn:microsoft.com/office/officeart/2005/8/layout/vList2"/>
    <dgm:cxn modelId="{12DF8E08-55C1-4CF8-9FC4-85E8729B3FD1}" type="presParOf" srcId="{6EC7C50B-49B1-4B56-9B77-C38DD38F5744}" destId="{87DC9B41-22D3-441C-BC02-2DE28FBA68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E3F0C-C7DE-4058-95B7-558C67605A2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074C1-57BA-42C7-986E-E2C9758B898D}">
      <dgm:prSet/>
      <dgm:spPr/>
      <dgm:t>
        <a:bodyPr/>
        <a:lstStyle/>
        <a:p>
          <a:r>
            <a:rPr lang="en-US" b="1"/>
            <a:t>Patient:</a:t>
          </a:r>
          <a:endParaRPr lang="en-US"/>
        </a:p>
      </dgm:t>
    </dgm:pt>
    <dgm:pt modelId="{7DEC4F20-0D2B-46DB-B279-6BDA586985BB}" type="parTrans" cxnId="{94D807A5-75E6-439E-A082-3F5EF2630700}">
      <dgm:prSet/>
      <dgm:spPr/>
      <dgm:t>
        <a:bodyPr/>
        <a:lstStyle/>
        <a:p>
          <a:endParaRPr lang="en-US"/>
        </a:p>
      </dgm:t>
    </dgm:pt>
    <dgm:pt modelId="{4A911302-2DC3-4524-ABCC-2B3A8E750137}" type="sibTrans" cxnId="{94D807A5-75E6-439E-A082-3F5EF2630700}">
      <dgm:prSet/>
      <dgm:spPr/>
      <dgm:t>
        <a:bodyPr/>
        <a:lstStyle/>
        <a:p>
          <a:endParaRPr lang="en-US"/>
        </a:p>
      </dgm:t>
    </dgm:pt>
    <dgm:pt modelId="{390F99C0-1ECF-4E6D-8821-E7D1AEDDAF50}">
      <dgm:prSet/>
      <dgm:spPr/>
      <dgm:t>
        <a:bodyPr/>
        <a:lstStyle/>
        <a:p>
          <a:r>
            <a:rPr lang="en-US" dirty="0"/>
            <a:t>All ASCO Certified practices administer a patient experience survey on a scheduled basis</a:t>
          </a:r>
        </a:p>
      </dgm:t>
    </dgm:pt>
    <dgm:pt modelId="{6C713839-B981-4A28-90A7-FC67476CCA42}" type="parTrans" cxnId="{1413EBE0-234B-4874-9AAE-C5C94D35CB70}">
      <dgm:prSet/>
      <dgm:spPr/>
      <dgm:t>
        <a:bodyPr/>
        <a:lstStyle/>
        <a:p>
          <a:endParaRPr lang="en-US"/>
        </a:p>
      </dgm:t>
    </dgm:pt>
    <dgm:pt modelId="{42689743-710C-4F46-AFF3-D30996BE5BB7}" type="sibTrans" cxnId="{1413EBE0-234B-4874-9AAE-C5C94D35CB70}">
      <dgm:prSet/>
      <dgm:spPr/>
      <dgm:t>
        <a:bodyPr/>
        <a:lstStyle/>
        <a:p>
          <a:endParaRPr lang="en-US"/>
        </a:p>
      </dgm:t>
    </dgm:pt>
    <dgm:pt modelId="{AF7B01DB-64BB-4819-A719-B3402C7AC3FF}">
      <dgm:prSet/>
      <dgm:spPr/>
      <dgm:t>
        <a:bodyPr/>
        <a:lstStyle/>
        <a:p>
          <a:r>
            <a:rPr lang="en-US" dirty="0"/>
            <a:t>ASCO Certified practices have overall positive patient satisfaction in all categories of patient experience survey</a:t>
          </a:r>
        </a:p>
      </dgm:t>
    </dgm:pt>
    <dgm:pt modelId="{B66C7F8C-096D-4DD6-87A0-ACD63EEDAF42}" type="parTrans" cxnId="{85CDA2E9-B097-4686-9EB8-8C7D0C8064A9}">
      <dgm:prSet/>
      <dgm:spPr/>
      <dgm:t>
        <a:bodyPr/>
        <a:lstStyle/>
        <a:p>
          <a:endParaRPr lang="en-US"/>
        </a:p>
      </dgm:t>
    </dgm:pt>
    <dgm:pt modelId="{C2CB196E-AC09-457D-A9CA-3A471148FEA3}" type="sibTrans" cxnId="{85CDA2E9-B097-4686-9EB8-8C7D0C8064A9}">
      <dgm:prSet/>
      <dgm:spPr/>
      <dgm:t>
        <a:bodyPr/>
        <a:lstStyle/>
        <a:p>
          <a:endParaRPr lang="en-US"/>
        </a:p>
      </dgm:t>
    </dgm:pt>
    <dgm:pt modelId="{2C4B61C7-B842-4294-9819-A8DBC9882586}">
      <dgm:prSet/>
      <dgm:spPr/>
      <dgm:t>
        <a:bodyPr/>
        <a:lstStyle/>
        <a:p>
          <a:r>
            <a:rPr lang="en-US"/>
            <a:t>All practices identified activities for continual improvement of patient satisfaction and experience</a:t>
          </a:r>
        </a:p>
      </dgm:t>
    </dgm:pt>
    <dgm:pt modelId="{C3CE17E5-6D7B-45F4-AAD0-D9011C6BA4A2}" type="parTrans" cxnId="{D2714818-603D-46C2-AF74-70D7C1DA1BDD}">
      <dgm:prSet/>
      <dgm:spPr/>
      <dgm:t>
        <a:bodyPr/>
        <a:lstStyle/>
        <a:p>
          <a:endParaRPr lang="en-US"/>
        </a:p>
      </dgm:t>
    </dgm:pt>
    <dgm:pt modelId="{7F4F5FBD-3DFC-4D12-9802-BE62F1A3F5A5}" type="sibTrans" cxnId="{D2714818-603D-46C2-AF74-70D7C1DA1BDD}">
      <dgm:prSet/>
      <dgm:spPr/>
      <dgm:t>
        <a:bodyPr/>
        <a:lstStyle/>
        <a:p>
          <a:endParaRPr lang="en-US"/>
        </a:p>
      </dgm:t>
    </dgm:pt>
    <dgm:pt modelId="{42463531-2949-49AD-9D33-3DBB5758BAC5}">
      <dgm:prSet/>
      <dgm:spPr/>
      <dgm:t>
        <a:bodyPr/>
        <a:lstStyle/>
        <a:p>
          <a:r>
            <a:rPr lang="en-US"/>
            <a:t>All practices are recommended to develop a Patient and Family Advisory Council (PFAC) or some structure for direct patient and family perspective </a:t>
          </a:r>
        </a:p>
      </dgm:t>
    </dgm:pt>
    <dgm:pt modelId="{F99DCEA5-27D7-43B5-8BA6-77933BEA8D43}" type="parTrans" cxnId="{4802B1EF-49CA-44E5-9014-968653AACCA9}">
      <dgm:prSet/>
      <dgm:spPr/>
      <dgm:t>
        <a:bodyPr/>
        <a:lstStyle/>
        <a:p>
          <a:endParaRPr lang="en-US"/>
        </a:p>
      </dgm:t>
    </dgm:pt>
    <dgm:pt modelId="{61A898AE-3316-4724-BA2F-9364EF32C682}" type="sibTrans" cxnId="{4802B1EF-49CA-44E5-9014-968653AACCA9}">
      <dgm:prSet/>
      <dgm:spPr/>
      <dgm:t>
        <a:bodyPr/>
        <a:lstStyle/>
        <a:p>
          <a:endParaRPr lang="en-US"/>
        </a:p>
      </dgm:t>
    </dgm:pt>
    <dgm:pt modelId="{10CAA515-2EBA-4452-8D89-E09328C8E9F9}" type="pres">
      <dgm:prSet presAssocID="{F0CE3F0C-C7DE-4058-95B7-558C67605A2A}" presName="linear" presStyleCnt="0">
        <dgm:presLayoutVars>
          <dgm:animLvl val="lvl"/>
          <dgm:resizeHandles val="exact"/>
        </dgm:presLayoutVars>
      </dgm:prSet>
      <dgm:spPr/>
    </dgm:pt>
    <dgm:pt modelId="{636414FE-7D06-4E5B-8E88-A37113443A30}" type="pres">
      <dgm:prSet presAssocID="{6F7074C1-57BA-42C7-986E-E2C9758B898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8AE174-FB2F-43CC-853C-2C5D8FA62D01}" type="pres">
      <dgm:prSet presAssocID="{6F7074C1-57BA-42C7-986E-E2C9758B89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93EE08-9911-4267-8F2F-94A6340548ED}" type="presOf" srcId="{2C4B61C7-B842-4294-9819-A8DBC9882586}" destId="{D28AE174-FB2F-43CC-853C-2C5D8FA62D01}" srcOrd="0" destOrd="2" presId="urn:microsoft.com/office/officeart/2005/8/layout/vList2"/>
    <dgm:cxn modelId="{D2714818-603D-46C2-AF74-70D7C1DA1BDD}" srcId="{6F7074C1-57BA-42C7-986E-E2C9758B898D}" destId="{2C4B61C7-B842-4294-9819-A8DBC9882586}" srcOrd="2" destOrd="0" parTransId="{C3CE17E5-6D7B-45F4-AAD0-D9011C6BA4A2}" sibTransId="{7F4F5FBD-3DFC-4D12-9802-BE62F1A3F5A5}"/>
    <dgm:cxn modelId="{D89B526A-7219-45B8-ABFC-42559CA660F2}" type="presOf" srcId="{F0CE3F0C-C7DE-4058-95B7-558C67605A2A}" destId="{10CAA515-2EBA-4452-8D89-E09328C8E9F9}" srcOrd="0" destOrd="0" presId="urn:microsoft.com/office/officeart/2005/8/layout/vList2"/>
    <dgm:cxn modelId="{9B6E8F4F-BFE6-471C-A65D-C50EA01AEF92}" type="presOf" srcId="{AF7B01DB-64BB-4819-A719-B3402C7AC3FF}" destId="{D28AE174-FB2F-43CC-853C-2C5D8FA62D01}" srcOrd="0" destOrd="1" presId="urn:microsoft.com/office/officeart/2005/8/layout/vList2"/>
    <dgm:cxn modelId="{DD07BA8E-BB04-42F6-B7AB-729BC8F1B118}" type="presOf" srcId="{42463531-2949-49AD-9D33-3DBB5758BAC5}" destId="{D28AE174-FB2F-43CC-853C-2C5D8FA62D01}" srcOrd="0" destOrd="3" presId="urn:microsoft.com/office/officeart/2005/8/layout/vList2"/>
    <dgm:cxn modelId="{94D807A5-75E6-439E-A082-3F5EF2630700}" srcId="{F0CE3F0C-C7DE-4058-95B7-558C67605A2A}" destId="{6F7074C1-57BA-42C7-986E-E2C9758B898D}" srcOrd="0" destOrd="0" parTransId="{7DEC4F20-0D2B-46DB-B279-6BDA586985BB}" sibTransId="{4A911302-2DC3-4524-ABCC-2B3A8E750137}"/>
    <dgm:cxn modelId="{75102ABE-78A9-4A55-8736-89199F912BA9}" type="presOf" srcId="{6F7074C1-57BA-42C7-986E-E2C9758B898D}" destId="{636414FE-7D06-4E5B-8E88-A37113443A30}" srcOrd="0" destOrd="0" presId="urn:microsoft.com/office/officeart/2005/8/layout/vList2"/>
    <dgm:cxn modelId="{1413EBE0-234B-4874-9AAE-C5C94D35CB70}" srcId="{6F7074C1-57BA-42C7-986E-E2C9758B898D}" destId="{390F99C0-1ECF-4E6D-8821-E7D1AEDDAF50}" srcOrd="0" destOrd="0" parTransId="{6C713839-B981-4A28-90A7-FC67476CCA42}" sibTransId="{42689743-710C-4F46-AFF3-D30996BE5BB7}"/>
    <dgm:cxn modelId="{85CDA2E9-B097-4686-9EB8-8C7D0C8064A9}" srcId="{6F7074C1-57BA-42C7-986E-E2C9758B898D}" destId="{AF7B01DB-64BB-4819-A719-B3402C7AC3FF}" srcOrd="1" destOrd="0" parTransId="{B66C7F8C-096D-4DD6-87A0-ACD63EEDAF42}" sibTransId="{C2CB196E-AC09-457D-A9CA-3A471148FEA3}"/>
    <dgm:cxn modelId="{4802B1EF-49CA-44E5-9014-968653AACCA9}" srcId="{6F7074C1-57BA-42C7-986E-E2C9758B898D}" destId="{42463531-2949-49AD-9D33-3DBB5758BAC5}" srcOrd="3" destOrd="0" parTransId="{F99DCEA5-27D7-43B5-8BA6-77933BEA8D43}" sibTransId="{61A898AE-3316-4724-BA2F-9364EF32C682}"/>
    <dgm:cxn modelId="{8B19C0FC-8660-4638-999D-C90E966673C0}" type="presOf" srcId="{390F99C0-1ECF-4E6D-8821-E7D1AEDDAF50}" destId="{D28AE174-FB2F-43CC-853C-2C5D8FA62D01}" srcOrd="0" destOrd="0" presId="urn:microsoft.com/office/officeart/2005/8/layout/vList2"/>
    <dgm:cxn modelId="{B4B67721-624B-4A2E-A5A2-5284A1B060DA}" type="presParOf" srcId="{10CAA515-2EBA-4452-8D89-E09328C8E9F9}" destId="{636414FE-7D06-4E5B-8E88-A37113443A30}" srcOrd="0" destOrd="0" presId="urn:microsoft.com/office/officeart/2005/8/layout/vList2"/>
    <dgm:cxn modelId="{1DAA1CDF-727A-4216-987B-C96A4484F236}" type="presParOf" srcId="{10CAA515-2EBA-4452-8D89-E09328C8E9F9}" destId="{D28AE174-FB2F-43CC-853C-2C5D8FA62D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3E8ECC-67F0-4162-A0B2-FC7D69CD9C3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CEBFA-ED5F-4858-B825-3AC3EDE613C5}">
      <dgm:prSet/>
      <dgm:spPr/>
      <dgm:t>
        <a:bodyPr/>
        <a:lstStyle/>
        <a:p>
          <a:r>
            <a:rPr lang="en-US" b="1"/>
            <a:t>Insurer/Payer:</a:t>
          </a:r>
          <a:endParaRPr lang="en-US"/>
        </a:p>
      </dgm:t>
    </dgm:pt>
    <dgm:pt modelId="{A933975B-756C-4104-877A-C3E87DEE9C39}" type="parTrans" cxnId="{C9A9DD46-4D27-48BA-875B-D6DBF87B815B}">
      <dgm:prSet/>
      <dgm:spPr/>
      <dgm:t>
        <a:bodyPr/>
        <a:lstStyle/>
        <a:p>
          <a:endParaRPr lang="en-US"/>
        </a:p>
      </dgm:t>
    </dgm:pt>
    <dgm:pt modelId="{F2820F9B-6BE8-4BB6-8645-C7BCDD89F363}" type="sibTrans" cxnId="{C9A9DD46-4D27-48BA-875B-D6DBF87B815B}">
      <dgm:prSet/>
      <dgm:spPr/>
      <dgm:t>
        <a:bodyPr/>
        <a:lstStyle/>
        <a:p>
          <a:endParaRPr lang="en-US"/>
        </a:p>
      </dgm:t>
    </dgm:pt>
    <dgm:pt modelId="{0BE9AF96-F24E-4152-B1CC-DD727E421470}">
      <dgm:prSet/>
      <dgm:spPr/>
      <dgm:t>
        <a:bodyPr/>
        <a:lstStyle/>
        <a:p>
          <a:r>
            <a:rPr lang="en-US" dirty="0"/>
            <a:t>There is interest in many payers participating in ASCO Certified when scaled to full program</a:t>
          </a:r>
        </a:p>
      </dgm:t>
    </dgm:pt>
    <dgm:pt modelId="{BB898AF5-AE76-4A07-89BF-04B82F8BB84F}" type="parTrans" cxnId="{DC57C74B-398F-4894-8B37-A14778BC90ED}">
      <dgm:prSet/>
      <dgm:spPr/>
      <dgm:t>
        <a:bodyPr/>
        <a:lstStyle/>
        <a:p>
          <a:endParaRPr lang="en-US"/>
        </a:p>
      </dgm:t>
    </dgm:pt>
    <dgm:pt modelId="{CB368148-5047-4351-963E-46C9BB9F270D}" type="sibTrans" cxnId="{DC57C74B-398F-4894-8B37-A14778BC90ED}">
      <dgm:prSet/>
      <dgm:spPr/>
      <dgm:t>
        <a:bodyPr/>
        <a:lstStyle/>
        <a:p>
          <a:endParaRPr lang="en-US"/>
        </a:p>
      </dgm:t>
    </dgm:pt>
    <dgm:pt modelId="{08A1CA37-75EB-4E94-B9BD-247FBD16A91C}">
      <dgm:prSet/>
      <dgm:spPr/>
      <dgm:t>
        <a:bodyPr/>
        <a:lstStyle/>
        <a:p>
          <a:r>
            <a:rPr lang="en-US" dirty="0"/>
            <a:t>Certification recognition helps a practice to move forward with payers to a value-based environment </a:t>
          </a:r>
        </a:p>
      </dgm:t>
    </dgm:pt>
    <dgm:pt modelId="{21EBB60D-2D20-468B-B94D-D9A33C036612}" type="parTrans" cxnId="{E799CFE1-5292-4FDB-83E1-E922642E0CB7}">
      <dgm:prSet/>
      <dgm:spPr/>
      <dgm:t>
        <a:bodyPr/>
        <a:lstStyle/>
        <a:p>
          <a:endParaRPr lang="en-US"/>
        </a:p>
      </dgm:t>
    </dgm:pt>
    <dgm:pt modelId="{6A6CC61B-A6AF-467F-AD5D-4E1D91C81ED8}" type="sibTrans" cxnId="{E799CFE1-5292-4FDB-83E1-E922642E0CB7}">
      <dgm:prSet/>
      <dgm:spPr/>
      <dgm:t>
        <a:bodyPr/>
        <a:lstStyle/>
        <a:p>
          <a:endParaRPr lang="en-US"/>
        </a:p>
      </dgm:t>
    </dgm:pt>
    <dgm:pt modelId="{6F44CCD0-2F59-458D-9E14-00F0FA3997F3}">
      <dgm:prSet/>
      <dgm:spPr/>
      <dgm:t>
        <a:bodyPr/>
        <a:lstStyle/>
        <a:p>
          <a:r>
            <a:rPr lang="en-US"/>
            <a:t>OMH standards have been utilized for payer value-based care programs</a:t>
          </a:r>
        </a:p>
      </dgm:t>
    </dgm:pt>
    <dgm:pt modelId="{2B70ADF1-0F4A-426F-BDA8-9BBF032FC2B0}" type="parTrans" cxnId="{E05D5A59-290F-4081-873C-301689DC294D}">
      <dgm:prSet/>
      <dgm:spPr/>
      <dgm:t>
        <a:bodyPr/>
        <a:lstStyle/>
        <a:p>
          <a:endParaRPr lang="en-US"/>
        </a:p>
      </dgm:t>
    </dgm:pt>
    <dgm:pt modelId="{E6B89C42-DB81-4735-A804-7B5C4576D28E}" type="sibTrans" cxnId="{E05D5A59-290F-4081-873C-301689DC294D}">
      <dgm:prSet/>
      <dgm:spPr/>
      <dgm:t>
        <a:bodyPr/>
        <a:lstStyle/>
        <a:p>
          <a:endParaRPr lang="en-US"/>
        </a:p>
      </dgm:t>
    </dgm:pt>
    <dgm:pt modelId="{7D675C63-4C16-4D64-AACE-C3EEE4592D02}">
      <dgm:prSet/>
      <dgm:spPr/>
      <dgm:t>
        <a:bodyPr/>
        <a:lstStyle/>
        <a:p>
          <a:r>
            <a:rPr lang="en-US" dirty="0"/>
            <a:t>Insurer/Payer and ASCO Certified recognition</a:t>
          </a:r>
        </a:p>
      </dgm:t>
    </dgm:pt>
    <dgm:pt modelId="{2DB21F66-0FC6-433F-8A3E-036555627574}" type="parTrans" cxnId="{59120F2D-9CDD-4144-A478-31AAD36D56C1}">
      <dgm:prSet/>
      <dgm:spPr/>
      <dgm:t>
        <a:bodyPr/>
        <a:lstStyle/>
        <a:p>
          <a:endParaRPr lang="en-US"/>
        </a:p>
      </dgm:t>
    </dgm:pt>
    <dgm:pt modelId="{BEF7C311-2100-476D-9E3B-541672EFD11B}" type="sibTrans" cxnId="{59120F2D-9CDD-4144-A478-31AAD36D56C1}">
      <dgm:prSet/>
      <dgm:spPr/>
      <dgm:t>
        <a:bodyPr/>
        <a:lstStyle/>
        <a:p>
          <a:endParaRPr lang="en-US"/>
        </a:p>
      </dgm:t>
    </dgm:pt>
    <dgm:pt modelId="{7FCD083F-28AC-4C0E-B7B0-916E5DFDE59B}" type="pres">
      <dgm:prSet presAssocID="{6A3E8ECC-67F0-4162-A0B2-FC7D69CD9C3A}" presName="linear" presStyleCnt="0">
        <dgm:presLayoutVars>
          <dgm:animLvl val="lvl"/>
          <dgm:resizeHandles val="exact"/>
        </dgm:presLayoutVars>
      </dgm:prSet>
      <dgm:spPr/>
    </dgm:pt>
    <dgm:pt modelId="{9D7EE3B7-9F28-4CA4-B18A-00C532711C7B}" type="pres">
      <dgm:prSet presAssocID="{D32CEBFA-ED5F-4858-B825-3AC3EDE613C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904545-1B53-48BD-B934-0D15FF531729}" type="pres">
      <dgm:prSet presAssocID="{D32CEBFA-ED5F-4858-B825-3AC3EDE613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9120F2D-9CDD-4144-A478-31AAD36D56C1}" srcId="{D32CEBFA-ED5F-4858-B825-3AC3EDE613C5}" destId="{7D675C63-4C16-4D64-AACE-C3EEE4592D02}" srcOrd="3" destOrd="0" parTransId="{2DB21F66-0FC6-433F-8A3E-036555627574}" sibTransId="{BEF7C311-2100-476D-9E3B-541672EFD11B}"/>
    <dgm:cxn modelId="{21D6F941-EC53-4A7E-9CFF-48284102FD30}" type="presOf" srcId="{D32CEBFA-ED5F-4858-B825-3AC3EDE613C5}" destId="{9D7EE3B7-9F28-4CA4-B18A-00C532711C7B}" srcOrd="0" destOrd="0" presId="urn:microsoft.com/office/officeart/2005/8/layout/vList2"/>
    <dgm:cxn modelId="{C9A9DD46-4D27-48BA-875B-D6DBF87B815B}" srcId="{6A3E8ECC-67F0-4162-A0B2-FC7D69CD9C3A}" destId="{D32CEBFA-ED5F-4858-B825-3AC3EDE613C5}" srcOrd="0" destOrd="0" parTransId="{A933975B-756C-4104-877A-C3E87DEE9C39}" sibTransId="{F2820F9B-6BE8-4BB6-8645-C7BCDD89F363}"/>
    <dgm:cxn modelId="{20560F69-4D33-487B-AB36-435D40D3CEB3}" type="presOf" srcId="{7D675C63-4C16-4D64-AACE-C3EEE4592D02}" destId="{FE904545-1B53-48BD-B934-0D15FF531729}" srcOrd="0" destOrd="3" presId="urn:microsoft.com/office/officeart/2005/8/layout/vList2"/>
    <dgm:cxn modelId="{DC57C74B-398F-4894-8B37-A14778BC90ED}" srcId="{D32CEBFA-ED5F-4858-B825-3AC3EDE613C5}" destId="{0BE9AF96-F24E-4152-B1CC-DD727E421470}" srcOrd="0" destOrd="0" parTransId="{BB898AF5-AE76-4A07-89BF-04B82F8BB84F}" sibTransId="{CB368148-5047-4351-963E-46C9BB9F270D}"/>
    <dgm:cxn modelId="{1482E770-C4B9-46AF-B92C-7C10A83E0A54}" type="presOf" srcId="{6A3E8ECC-67F0-4162-A0B2-FC7D69CD9C3A}" destId="{7FCD083F-28AC-4C0E-B7B0-916E5DFDE59B}" srcOrd="0" destOrd="0" presId="urn:microsoft.com/office/officeart/2005/8/layout/vList2"/>
    <dgm:cxn modelId="{E05D5A59-290F-4081-873C-301689DC294D}" srcId="{D32CEBFA-ED5F-4858-B825-3AC3EDE613C5}" destId="{6F44CCD0-2F59-458D-9E14-00F0FA3997F3}" srcOrd="2" destOrd="0" parTransId="{2B70ADF1-0F4A-426F-BDA8-9BBF032FC2B0}" sibTransId="{E6B89C42-DB81-4735-A804-7B5C4576D28E}"/>
    <dgm:cxn modelId="{355620C7-3576-4F1B-A5D5-8034DD3ADCAB}" type="presOf" srcId="{0BE9AF96-F24E-4152-B1CC-DD727E421470}" destId="{FE904545-1B53-48BD-B934-0D15FF531729}" srcOrd="0" destOrd="0" presId="urn:microsoft.com/office/officeart/2005/8/layout/vList2"/>
    <dgm:cxn modelId="{AE98A8D3-6742-4D03-9A68-3499EEC5CC45}" type="presOf" srcId="{08A1CA37-75EB-4E94-B9BD-247FBD16A91C}" destId="{FE904545-1B53-48BD-B934-0D15FF531729}" srcOrd="0" destOrd="1" presId="urn:microsoft.com/office/officeart/2005/8/layout/vList2"/>
    <dgm:cxn modelId="{E799CFE1-5292-4FDB-83E1-E922642E0CB7}" srcId="{D32CEBFA-ED5F-4858-B825-3AC3EDE613C5}" destId="{08A1CA37-75EB-4E94-B9BD-247FBD16A91C}" srcOrd="1" destOrd="0" parTransId="{21EBB60D-2D20-468B-B94D-D9A33C036612}" sibTransId="{6A6CC61B-A6AF-467F-AD5D-4E1D91C81ED8}"/>
    <dgm:cxn modelId="{8DB7D3F2-3218-4DF1-AF14-0C3BBD2F5375}" type="presOf" srcId="{6F44CCD0-2F59-458D-9E14-00F0FA3997F3}" destId="{FE904545-1B53-48BD-B934-0D15FF531729}" srcOrd="0" destOrd="2" presId="urn:microsoft.com/office/officeart/2005/8/layout/vList2"/>
    <dgm:cxn modelId="{DB6FC969-5D71-49F0-A512-059A5050AF8A}" type="presParOf" srcId="{7FCD083F-28AC-4C0E-B7B0-916E5DFDE59B}" destId="{9D7EE3B7-9F28-4CA4-B18A-00C532711C7B}" srcOrd="0" destOrd="0" presId="urn:microsoft.com/office/officeart/2005/8/layout/vList2"/>
    <dgm:cxn modelId="{0013DD5A-4B50-4632-BAD9-37D4664BFF0B}" type="presParOf" srcId="{7FCD083F-28AC-4C0E-B7B0-916E5DFDE59B}" destId="{FE904545-1B53-48BD-B934-0D15FF5317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8ED04B-375F-45B0-AD69-6CDB50807B4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35D70-2C45-4709-9E3B-7239CCAAF3BA}">
      <dgm:prSet/>
      <dgm:spPr/>
      <dgm:t>
        <a:bodyPr/>
        <a:lstStyle/>
        <a:p>
          <a:r>
            <a:rPr lang="en-US" b="1"/>
            <a:t>Overall:</a:t>
          </a:r>
          <a:endParaRPr lang="en-US"/>
        </a:p>
      </dgm:t>
    </dgm:pt>
    <dgm:pt modelId="{58BB5C69-F61F-4FB6-A4D6-50D3E13A9BFB}" type="parTrans" cxnId="{9B2824FD-215C-4177-96DE-EE31AF3642A9}">
      <dgm:prSet/>
      <dgm:spPr/>
      <dgm:t>
        <a:bodyPr/>
        <a:lstStyle/>
        <a:p>
          <a:endParaRPr lang="en-US"/>
        </a:p>
      </dgm:t>
    </dgm:pt>
    <dgm:pt modelId="{243315D2-9D50-443C-859A-72CB373D0CEB}" type="sibTrans" cxnId="{9B2824FD-215C-4177-96DE-EE31AF3642A9}">
      <dgm:prSet/>
      <dgm:spPr/>
      <dgm:t>
        <a:bodyPr/>
        <a:lstStyle/>
        <a:p>
          <a:endParaRPr lang="en-US"/>
        </a:p>
      </dgm:t>
    </dgm:pt>
    <dgm:pt modelId="{18CD0EF3-75F3-4F6F-8366-5F18DE486F9B}">
      <dgm:prSet/>
      <dgm:spPr/>
      <dgm:t>
        <a:bodyPr/>
        <a:lstStyle/>
        <a:p>
          <a:r>
            <a:rPr lang="en-US" dirty="0"/>
            <a:t>Consistency and clarity for high quality, Patient-Centered, value-based cancer care</a:t>
          </a:r>
        </a:p>
      </dgm:t>
    </dgm:pt>
    <dgm:pt modelId="{FD65125A-2447-4ADA-A135-04C8741CEE0A}" type="parTrans" cxnId="{83AA8D1B-3091-4622-9F1B-84BE4348AB84}">
      <dgm:prSet/>
      <dgm:spPr/>
      <dgm:t>
        <a:bodyPr/>
        <a:lstStyle/>
        <a:p>
          <a:endParaRPr lang="en-US"/>
        </a:p>
      </dgm:t>
    </dgm:pt>
    <dgm:pt modelId="{DA9060A0-23AD-4216-BD93-55C2A8D0D5EA}" type="sibTrans" cxnId="{83AA8D1B-3091-4622-9F1B-84BE4348AB84}">
      <dgm:prSet/>
      <dgm:spPr/>
      <dgm:t>
        <a:bodyPr/>
        <a:lstStyle/>
        <a:p>
          <a:endParaRPr lang="en-US"/>
        </a:p>
      </dgm:t>
    </dgm:pt>
    <dgm:pt modelId="{6741CEE0-237B-452A-8451-166FF192CE1C}">
      <dgm:prSet/>
      <dgm:spPr/>
      <dgm:t>
        <a:bodyPr/>
        <a:lstStyle/>
        <a:p>
          <a:r>
            <a:rPr lang="en-US" dirty="0"/>
            <a:t>Independent mark of high quality based on ASCO and COA professional society recognition</a:t>
          </a:r>
        </a:p>
      </dgm:t>
    </dgm:pt>
    <dgm:pt modelId="{14ACAA6C-1D79-42A4-A5EF-E03F4951FB97}" type="parTrans" cxnId="{C600FF17-A14F-4087-81BD-8EC24E04D728}">
      <dgm:prSet/>
      <dgm:spPr/>
      <dgm:t>
        <a:bodyPr/>
        <a:lstStyle/>
        <a:p>
          <a:endParaRPr lang="en-US"/>
        </a:p>
      </dgm:t>
    </dgm:pt>
    <dgm:pt modelId="{C56C6826-940D-4C56-A782-4C0A0A2877D0}" type="sibTrans" cxnId="{C600FF17-A14F-4087-81BD-8EC24E04D728}">
      <dgm:prSet/>
      <dgm:spPr/>
      <dgm:t>
        <a:bodyPr/>
        <a:lstStyle/>
        <a:p>
          <a:endParaRPr lang="en-US"/>
        </a:p>
      </dgm:t>
    </dgm:pt>
    <dgm:pt modelId="{146712A2-8496-4822-8299-D2348EC0AB11}">
      <dgm:prSet/>
      <dgm:spPr/>
      <dgm:t>
        <a:bodyPr/>
        <a:lstStyle/>
        <a:p>
          <a:r>
            <a:rPr lang="en-US"/>
            <a:t>Ongoing assessment and improvement activities and monitoring </a:t>
          </a:r>
        </a:p>
      </dgm:t>
    </dgm:pt>
    <dgm:pt modelId="{A9E1E738-EEE1-48BF-85CC-4D1E5E1D537D}" type="parTrans" cxnId="{DA993792-8E80-4969-8E33-6EAD764CA0C0}">
      <dgm:prSet/>
      <dgm:spPr/>
      <dgm:t>
        <a:bodyPr/>
        <a:lstStyle/>
        <a:p>
          <a:endParaRPr lang="en-US"/>
        </a:p>
      </dgm:t>
    </dgm:pt>
    <dgm:pt modelId="{E982C255-62CA-4D7D-85DF-3F535E9E4379}" type="sibTrans" cxnId="{DA993792-8E80-4969-8E33-6EAD764CA0C0}">
      <dgm:prSet/>
      <dgm:spPr/>
      <dgm:t>
        <a:bodyPr/>
        <a:lstStyle/>
        <a:p>
          <a:endParaRPr lang="en-US"/>
        </a:p>
      </dgm:t>
    </dgm:pt>
    <dgm:pt modelId="{1D84F616-2E9E-497A-AF9E-4E7517149BDB}">
      <dgm:prSet/>
      <dgm:spPr/>
      <dgm:t>
        <a:bodyPr/>
        <a:lstStyle/>
        <a:p>
          <a:r>
            <a:rPr lang="en-US"/>
            <a:t>Sustainability</a:t>
          </a:r>
        </a:p>
      </dgm:t>
    </dgm:pt>
    <dgm:pt modelId="{1A31AC65-91C2-4C1E-915B-BFC05126BED5}" type="parTrans" cxnId="{82C1EC22-8DB2-4EDD-98A3-3A22F8EC3E99}">
      <dgm:prSet/>
      <dgm:spPr/>
      <dgm:t>
        <a:bodyPr/>
        <a:lstStyle/>
        <a:p>
          <a:endParaRPr lang="en-US"/>
        </a:p>
      </dgm:t>
    </dgm:pt>
    <dgm:pt modelId="{989CA250-D5EF-47A3-9FE4-07C1F97AD764}" type="sibTrans" cxnId="{82C1EC22-8DB2-4EDD-98A3-3A22F8EC3E99}">
      <dgm:prSet/>
      <dgm:spPr/>
      <dgm:t>
        <a:bodyPr/>
        <a:lstStyle/>
        <a:p>
          <a:endParaRPr lang="en-US"/>
        </a:p>
      </dgm:t>
    </dgm:pt>
    <dgm:pt modelId="{3436905F-2364-48A0-9296-E5F3609E0F2F}">
      <dgm:prSet/>
      <dgm:spPr/>
      <dgm:t>
        <a:bodyPr/>
        <a:lstStyle/>
        <a:p>
          <a:r>
            <a:rPr lang="en-US" dirty="0"/>
            <a:t>Expansion of quality initiatives and culture of continual quality improvement </a:t>
          </a:r>
        </a:p>
      </dgm:t>
    </dgm:pt>
    <dgm:pt modelId="{610FF407-0A75-469D-BD0C-70FF2BB39CD5}" type="parTrans" cxnId="{D5854E69-CC38-4602-94D3-0D226BDB14A3}">
      <dgm:prSet/>
      <dgm:spPr/>
      <dgm:t>
        <a:bodyPr/>
        <a:lstStyle/>
        <a:p>
          <a:endParaRPr lang="en-US"/>
        </a:p>
      </dgm:t>
    </dgm:pt>
    <dgm:pt modelId="{6F8F27F0-3C3B-4CB7-A661-E44E360A09B5}" type="sibTrans" cxnId="{D5854E69-CC38-4602-94D3-0D226BDB14A3}">
      <dgm:prSet/>
      <dgm:spPr/>
      <dgm:t>
        <a:bodyPr/>
        <a:lstStyle/>
        <a:p>
          <a:endParaRPr lang="en-US"/>
        </a:p>
      </dgm:t>
    </dgm:pt>
    <dgm:pt modelId="{3BE9FF59-E768-4AD8-9B9C-BEE9FFBD3417}" type="pres">
      <dgm:prSet presAssocID="{EB8ED04B-375F-45B0-AD69-6CDB50807B44}" presName="linear" presStyleCnt="0">
        <dgm:presLayoutVars>
          <dgm:animLvl val="lvl"/>
          <dgm:resizeHandles val="exact"/>
        </dgm:presLayoutVars>
      </dgm:prSet>
      <dgm:spPr/>
    </dgm:pt>
    <dgm:pt modelId="{4A817FCD-C37E-41CC-92BC-25D59F9D20D0}" type="pres">
      <dgm:prSet presAssocID="{A6D35D70-2C45-4709-9E3B-7239CCAAF3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9398F9-D989-4C0D-8363-551D4963A5F0}" type="pres">
      <dgm:prSet presAssocID="{A6D35D70-2C45-4709-9E3B-7239CCAAF3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00FF17-A14F-4087-81BD-8EC24E04D728}" srcId="{A6D35D70-2C45-4709-9E3B-7239CCAAF3BA}" destId="{6741CEE0-237B-452A-8451-166FF192CE1C}" srcOrd="1" destOrd="0" parTransId="{14ACAA6C-1D79-42A4-A5EF-E03F4951FB97}" sibTransId="{C56C6826-940D-4C56-A782-4C0A0A2877D0}"/>
    <dgm:cxn modelId="{83AA8D1B-3091-4622-9F1B-84BE4348AB84}" srcId="{A6D35D70-2C45-4709-9E3B-7239CCAAF3BA}" destId="{18CD0EF3-75F3-4F6F-8366-5F18DE486F9B}" srcOrd="0" destOrd="0" parTransId="{FD65125A-2447-4ADA-A135-04C8741CEE0A}" sibTransId="{DA9060A0-23AD-4216-BD93-55C2A8D0D5EA}"/>
    <dgm:cxn modelId="{FAF0B722-B3B6-4C19-8DFF-E7F7D0D25F71}" type="presOf" srcId="{146712A2-8496-4822-8299-D2348EC0AB11}" destId="{179398F9-D989-4C0D-8363-551D4963A5F0}" srcOrd="0" destOrd="2" presId="urn:microsoft.com/office/officeart/2005/8/layout/vList2"/>
    <dgm:cxn modelId="{82C1EC22-8DB2-4EDD-98A3-3A22F8EC3E99}" srcId="{146712A2-8496-4822-8299-D2348EC0AB11}" destId="{1D84F616-2E9E-497A-AF9E-4E7517149BDB}" srcOrd="0" destOrd="0" parTransId="{1A31AC65-91C2-4C1E-915B-BFC05126BED5}" sibTransId="{989CA250-D5EF-47A3-9FE4-07C1F97AD764}"/>
    <dgm:cxn modelId="{4FE3173F-D43F-4489-994D-D1C6535CD567}" type="presOf" srcId="{6741CEE0-237B-452A-8451-166FF192CE1C}" destId="{179398F9-D989-4C0D-8363-551D4963A5F0}" srcOrd="0" destOrd="1" presId="urn:microsoft.com/office/officeart/2005/8/layout/vList2"/>
    <dgm:cxn modelId="{D5854E69-CC38-4602-94D3-0D226BDB14A3}" srcId="{146712A2-8496-4822-8299-D2348EC0AB11}" destId="{3436905F-2364-48A0-9296-E5F3609E0F2F}" srcOrd="1" destOrd="0" parTransId="{610FF407-0A75-469D-BD0C-70FF2BB39CD5}" sibTransId="{6F8F27F0-3C3B-4CB7-A661-E44E360A09B5}"/>
    <dgm:cxn modelId="{BB71406F-4973-4579-A6D1-14468C17A43F}" type="presOf" srcId="{3436905F-2364-48A0-9296-E5F3609E0F2F}" destId="{179398F9-D989-4C0D-8363-551D4963A5F0}" srcOrd="0" destOrd="4" presId="urn:microsoft.com/office/officeart/2005/8/layout/vList2"/>
    <dgm:cxn modelId="{DA993792-8E80-4969-8E33-6EAD764CA0C0}" srcId="{A6D35D70-2C45-4709-9E3B-7239CCAAF3BA}" destId="{146712A2-8496-4822-8299-D2348EC0AB11}" srcOrd="2" destOrd="0" parTransId="{A9E1E738-EEE1-48BF-85CC-4D1E5E1D537D}" sibTransId="{E982C255-62CA-4D7D-85DF-3F535E9E4379}"/>
    <dgm:cxn modelId="{7D4CABA4-0980-41C5-8F99-458572434910}" type="presOf" srcId="{1D84F616-2E9E-497A-AF9E-4E7517149BDB}" destId="{179398F9-D989-4C0D-8363-551D4963A5F0}" srcOrd="0" destOrd="3" presId="urn:microsoft.com/office/officeart/2005/8/layout/vList2"/>
    <dgm:cxn modelId="{BCA9A8B2-DC21-4122-A181-4FF861FB6B2C}" type="presOf" srcId="{EB8ED04B-375F-45B0-AD69-6CDB50807B44}" destId="{3BE9FF59-E768-4AD8-9B9C-BEE9FFBD3417}" srcOrd="0" destOrd="0" presId="urn:microsoft.com/office/officeart/2005/8/layout/vList2"/>
    <dgm:cxn modelId="{030735C2-100A-405F-B642-2D47C7F72EEF}" type="presOf" srcId="{A6D35D70-2C45-4709-9E3B-7239CCAAF3BA}" destId="{4A817FCD-C37E-41CC-92BC-25D59F9D20D0}" srcOrd="0" destOrd="0" presId="urn:microsoft.com/office/officeart/2005/8/layout/vList2"/>
    <dgm:cxn modelId="{4A8E7BEA-FBCD-4881-ACBB-BF75C0BEABD0}" type="presOf" srcId="{18CD0EF3-75F3-4F6F-8366-5F18DE486F9B}" destId="{179398F9-D989-4C0D-8363-551D4963A5F0}" srcOrd="0" destOrd="0" presId="urn:microsoft.com/office/officeart/2005/8/layout/vList2"/>
    <dgm:cxn modelId="{9B2824FD-215C-4177-96DE-EE31AF3642A9}" srcId="{EB8ED04B-375F-45B0-AD69-6CDB50807B44}" destId="{A6D35D70-2C45-4709-9E3B-7239CCAAF3BA}" srcOrd="0" destOrd="0" parTransId="{58BB5C69-F61F-4FB6-A4D6-50D3E13A9BFB}" sibTransId="{243315D2-9D50-443C-859A-72CB373D0CEB}"/>
    <dgm:cxn modelId="{3FDA80B2-64AD-4DC5-A86B-C0C531B6764E}" type="presParOf" srcId="{3BE9FF59-E768-4AD8-9B9C-BEE9FFBD3417}" destId="{4A817FCD-C37E-41CC-92BC-25D59F9D20D0}" srcOrd="0" destOrd="0" presId="urn:microsoft.com/office/officeart/2005/8/layout/vList2"/>
    <dgm:cxn modelId="{36F52ACD-89AF-4B1A-9CBC-0A4A8C6ED586}" type="presParOf" srcId="{3BE9FF59-E768-4AD8-9B9C-BEE9FFBD3417}" destId="{179398F9-D989-4C0D-8363-551D4963A5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4F3FDA-2054-42FF-9F93-E87FC24798C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A512E-80E2-4E15-AD7F-C409A1BA927A}">
      <dgm:prSet phldrT="[Text]"/>
      <dgm:spPr/>
      <dgm:t>
        <a:bodyPr/>
        <a:lstStyle/>
        <a:p>
          <a:r>
            <a:rPr lang="en-US" dirty="0"/>
            <a:t>Applications: </a:t>
          </a:r>
        </a:p>
        <a:p>
          <a:r>
            <a:rPr lang="en-US" dirty="0"/>
            <a:t>Early 2024</a:t>
          </a:r>
        </a:p>
      </dgm:t>
    </dgm:pt>
    <dgm:pt modelId="{5D3BA8B1-19A6-476D-8C26-1972315561C7}" type="parTrans" cxnId="{4512FC91-255F-4E87-99AD-5ADAE7C61A7B}">
      <dgm:prSet/>
      <dgm:spPr/>
      <dgm:t>
        <a:bodyPr/>
        <a:lstStyle/>
        <a:p>
          <a:endParaRPr lang="en-US"/>
        </a:p>
      </dgm:t>
    </dgm:pt>
    <dgm:pt modelId="{22A8CF7D-CCE6-44D4-A207-2DEE3767C59B}" type="sibTrans" cxnId="{4512FC91-255F-4E87-99AD-5ADAE7C61A7B}">
      <dgm:prSet/>
      <dgm:spPr/>
      <dgm:t>
        <a:bodyPr/>
        <a:lstStyle/>
        <a:p>
          <a:endParaRPr lang="en-US"/>
        </a:p>
      </dgm:t>
    </dgm:pt>
    <dgm:pt modelId="{B95EBBEF-B9AE-42DA-838C-BEE25720BE44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Eligibility Determined  Oncology Treatment Pathways</a:t>
          </a:r>
        </a:p>
      </dgm:t>
    </dgm:pt>
    <dgm:pt modelId="{2FC3A765-8D74-4A64-B4CB-612DD0309209}" type="parTrans" cxnId="{1884EBB8-92B9-4D39-A70A-EA8D5B9221DB}">
      <dgm:prSet/>
      <dgm:spPr/>
      <dgm:t>
        <a:bodyPr/>
        <a:lstStyle/>
        <a:p>
          <a:endParaRPr lang="en-US"/>
        </a:p>
      </dgm:t>
    </dgm:pt>
    <dgm:pt modelId="{3EEBAF15-929A-4B43-830D-0D53A235B8EE}" type="sibTrans" cxnId="{1884EBB8-92B9-4D39-A70A-EA8D5B9221DB}">
      <dgm:prSet/>
      <dgm:spPr/>
      <dgm:t>
        <a:bodyPr/>
        <a:lstStyle/>
        <a:p>
          <a:endParaRPr lang="en-US"/>
        </a:p>
      </dgm:t>
    </dgm:pt>
    <dgm:pt modelId="{7AA7E8B7-B946-455F-8A39-3BD4EDCC583C}">
      <dgm:prSet phldrT="[Text]"/>
      <dgm:spPr/>
      <dgm:t>
        <a:bodyPr/>
        <a:lstStyle/>
        <a:p>
          <a:r>
            <a:rPr lang="en-US"/>
            <a:t>Application, Agreements, and Fees</a:t>
          </a:r>
        </a:p>
      </dgm:t>
    </dgm:pt>
    <dgm:pt modelId="{2D53D821-F388-461B-8064-11DCB0EECDAE}" type="parTrans" cxnId="{85479A7B-2F3B-492C-AD45-1F49BBF2B1EA}">
      <dgm:prSet/>
      <dgm:spPr/>
      <dgm:t>
        <a:bodyPr/>
        <a:lstStyle/>
        <a:p>
          <a:endParaRPr lang="en-US"/>
        </a:p>
      </dgm:t>
    </dgm:pt>
    <dgm:pt modelId="{C75487F9-99F6-4836-954C-DC91F80D84A9}" type="sibTrans" cxnId="{85479A7B-2F3B-492C-AD45-1F49BBF2B1EA}">
      <dgm:prSet/>
      <dgm:spPr/>
      <dgm:t>
        <a:bodyPr/>
        <a:lstStyle/>
        <a:p>
          <a:endParaRPr lang="en-US"/>
        </a:p>
      </dgm:t>
    </dgm:pt>
    <dgm:pt modelId="{9FD7BB22-6992-44A8-8238-9CEA277BB3E6}">
      <dgm:prSet phldrT="[Text]"/>
      <dgm:spPr/>
      <dgm:t>
        <a:bodyPr/>
        <a:lstStyle/>
        <a:p>
          <a:r>
            <a:rPr lang="en-US" dirty="0"/>
            <a:t>Site Survey:  1</a:t>
          </a:r>
          <a:r>
            <a:rPr lang="en-US" baseline="30000" dirty="0"/>
            <a:t>st</a:t>
          </a:r>
          <a:r>
            <a:rPr lang="en-US" dirty="0"/>
            <a:t> or 2</a:t>
          </a:r>
          <a:r>
            <a:rPr lang="en-US" baseline="30000" dirty="0"/>
            <a:t>nd</a:t>
          </a:r>
          <a:r>
            <a:rPr lang="en-US" dirty="0"/>
            <a:t> QTR 2024</a:t>
          </a:r>
        </a:p>
      </dgm:t>
    </dgm:pt>
    <dgm:pt modelId="{1382EA22-7FF7-4E94-84D8-E353ECF5089C}" type="parTrans" cxnId="{E5769109-3824-492C-9F60-F52C12AFCA79}">
      <dgm:prSet/>
      <dgm:spPr/>
      <dgm:t>
        <a:bodyPr/>
        <a:lstStyle/>
        <a:p>
          <a:endParaRPr lang="en-US"/>
        </a:p>
      </dgm:t>
    </dgm:pt>
    <dgm:pt modelId="{6F121A00-D4E2-4BA2-8146-FBBC620D0FCF}" type="sibTrans" cxnId="{E5769109-3824-492C-9F60-F52C12AFCA79}">
      <dgm:prSet/>
      <dgm:spPr/>
      <dgm:t>
        <a:bodyPr/>
        <a:lstStyle/>
        <a:p>
          <a:endParaRPr lang="en-US"/>
        </a:p>
      </dgm:t>
    </dgm:pt>
    <dgm:pt modelId="{5148B262-279E-4BE2-AA03-B19BCDC77417}">
      <dgm:prSet phldrT="[Text]"/>
      <dgm:spPr/>
      <dgm:t>
        <a:bodyPr/>
        <a:lstStyle/>
        <a:p>
          <a:r>
            <a:rPr lang="en-US"/>
            <a:t>Surveyor Assignment</a:t>
          </a:r>
        </a:p>
      </dgm:t>
    </dgm:pt>
    <dgm:pt modelId="{6185F90F-42F3-46D8-8C57-9AF5AD702137}" type="parTrans" cxnId="{F0280CA7-5929-4EA3-97D4-1AAFDD582FC9}">
      <dgm:prSet/>
      <dgm:spPr/>
      <dgm:t>
        <a:bodyPr/>
        <a:lstStyle/>
        <a:p>
          <a:endParaRPr lang="en-US"/>
        </a:p>
      </dgm:t>
    </dgm:pt>
    <dgm:pt modelId="{F27FB1DB-ABC4-46D5-8A2C-92BA44544E11}" type="sibTrans" cxnId="{F0280CA7-5929-4EA3-97D4-1AAFDD582FC9}">
      <dgm:prSet/>
      <dgm:spPr/>
      <dgm:t>
        <a:bodyPr/>
        <a:lstStyle/>
        <a:p>
          <a:endParaRPr lang="en-US"/>
        </a:p>
      </dgm:t>
    </dgm:pt>
    <dgm:pt modelId="{37C97EA0-3650-4391-9501-2AA06FE74739}">
      <dgm:prSet phldrT="[Text]"/>
      <dgm:spPr/>
      <dgm:t>
        <a:bodyPr/>
        <a:lstStyle/>
        <a:p>
          <a:r>
            <a:rPr lang="en-US"/>
            <a:t>Schedule Site Visit</a:t>
          </a:r>
        </a:p>
      </dgm:t>
    </dgm:pt>
    <dgm:pt modelId="{ED3A6F69-6D49-4D77-8771-2DD00AADEA29}" type="parTrans" cxnId="{42ED42EF-CC0A-47D2-A8AF-CB50A8BC3137}">
      <dgm:prSet/>
      <dgm:spPr/>
      <dgm:t>
        <a:bodyPr/>
        <a:lstStyle/>
        <a:p>
          <a:endParaRPr lang="en-US"/>
        </a:p>
      </dgm:t>
    </dgm:pt>
    <dgm:pt modelId="{CC13F2E1-4E0A-47B5-B065-C56D3D999620}" type="sibTrans" cxnId="{42ED42EF-CC0A-47D2-A8AF-CB50A8BC3137}">
      <dgm:prSet/>
      <dgm:spPr/>
      <dgm:t>
        <a:bodyPr/>
        <a:lstStyle/>
        <a:p>
          <a:endParaRPr lang="en-US"/>
        </a:p>
      </dgm:t>
    </dgm:pt>
    <dgm:pt modelId="{27AB75E4-9398-4DB9-AF09-24C3341F862A}">
      <dgm:prSet phldrT="[Text]"/>
      <dgm:spPr/>
      <dgm:t>
        <a:bodyPr/>
        <a:lstStyle/>
        <a:p>
          <a:r>
            <a:rPr lang="en-US" dirty="0"/>
            <a:t>Compliance: 2024</a:t>
          </a:r>
        </a:p>
      </dgm:t>
    </dgm:pt>
    <dgm:pt modelId="{01DF9559-DCE0-486B-AB97-91C7F25BEA07}" type="parTrans" cxnId="{670307FB-88FA-4854-B4E7-9BF12B8D341B}">
      <dgm:prSet/>
      <dgm:spPr/>
      <dgm:t>
        <a:bodyPr/>
        <a:lstStyle/>
        <a:p>
          <a:endParaRPr lang="en-US"/>
        </a:p>
      </dgm:t>
    </dgm:pt>
    <dgm:pt modelId="{88A774BA-1838-4C58-89B1-1DB62FD6BCDB}" type="sibTrans" cxnId="{670307FB-88FA-4854-B4E7-9BF12B8D341B}">
      <dgm:prSet/>
      <dgm:spPr/>
      <dgm:t>
        <a:bodyPr/>
        <a:lstStyle/>
        <a:p>
          <a:endParaRPr lang="en-US"/>
        </a:p>
      </dgm:t>
    </dgm:pt>
    <dgm:pt modelId="{62364B15-9438-4CCB-8A88-099419AAFCDC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Submit Action Plan</a:t>
          </a:r>
        </a:p>
      </dgm:t>
    </dgm:pt>
    <dgm:pt modelId="{264B22BB-2802-462A-B72C-D43FE28B1391}" type="parTrans" cxnId="{57181398-2EE5-431D-A11A-8989C80CCF20}">
      <dgm:prSet/>
      <dgm:spPr/>
      <dgm:t>
        <a:bodyPr/>
        <a:lstStyle/>
        <a:p>
          <a:endParaRPr lang="en-US"/>
        </a:p>
      </dgm:t>
    </dgm:pt>
    <dgm:pt modelId="{BC96B6C0-332F-4DCE-A547-0457C49002BC}" type="sibTrans" cxnId="{57181398-2EE5-431D-A11A-8989C80CCF20}">
      <dgm:prSet/>
      <dgm:spPr/>
      <dgm:t>
        <a:bodyPr/>
        <a:lstStyle/>
        <a:p>
          <a:endParaRPr lang="en-US"/>
        </a:p>
      </dgm:t>
    </dgm:pt>
    <dgm:pt modelId="{0AC3412B-1876-4ED5-AA54-E8A99050EDD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Submit Compliance Documentation</a:t>
          </a:r>
        </a:p>
      </dgm:t>
    </dgm:pt>
    <dgm:pt modelId="{A754CE85-A21D-4A47-892B-60627FA137CB}" type="parTrans" cxnId="{2AD6AED9-3211-472D-A44D-A181EE14DC31}">
      <dgm:prSet/>
      <dgm:spPr/>
      <dgm:t>
        <a:bodyPr/>
        <a:lstStyle/>
        <a:p>
          <a:endParaRPr lang="en-US"/>
        </a:p>
      </dgm:t>
    </dgm:pt>
    <dgm:pt modelId="{DEA83123-E1C8-40F8-81DE-A5F42C212C18}" type="sibTrans" cxnId="{2AD6AED9-3211-472D-A44D-A181EE14DC31}">
      <dgm:prSet/>
      <dgm:spPr/>
      <dgm:t>
        <a:bodyPr/>
        <a:lstStyle/>
        <a:p>
          <a:endParaRPr lang="en-US"/>
        </a:p>
      </dgm:t>
    </dgm:pt>
    <dgm:pt modelId="{C0AB094E-F92F-4F38-BD63-C79BD0558298}">
      <dgm:prSet phldrT="[Text]"/>
      <dgm:spPr/>
      <dgm:t>
        <a:bodyPr/>
        <a:lstStyle/>
        <a:p>
          <a:r>
            <a:rPr lang="en-US" dirty="0"/>
            <a:t>Quality</a:t>
          </a:r>
          <a:r>
            <a:rPr lang="en-US" baseline="0" dirty="0"/>
            <a:t> Measures: Ongoing</a:t>
          </a:r>
          <a:endParaRPr lang="en-US" dirty="0"/>
        </a:p>
      </dgm:t>
    </dgm:pt>
    <dgm:pt modelId="{141D2556-FDBA-4227-91B0-E30F2F88D246}" type="parTrans" cxnId="{625B0554-1163-4676-A887-73AEF127E22D}">
      <dgm:prSet/>
      <dgm:spPr/>
      <dgm:t>
        <a:bodyPr/>
        <a:lstStyle/>
        <a:p>
          <a:endParaRPr lang="en-US"/>
        </a:p>
      </dgm:t>
    </dgm:pt>
    <dgm:pt modelId="{74B77441-5C87-4E50-8CF4-4F546E18E07D}" type="sibTrans" cxnId="{625B0554-1163-4676-A887-73AEF127E22D}">
      <dgm:prSet/>
      <dgm:spPr/>
      <dgm:t>
        <a:bodyPr/>
        <a:lstStyle/>
        <a:p>
          <a:endParaRPr lang="en-US"/>
        </a:p>
      </dgm:t>
    </dgm:pt>
    <dgm:pt modelId="{C4FA3527-E95D-48EC-93A0-9EBFBA86847E}">
      <dgm:prSet/>
      <dgm:spPr/>
      <dgm:t>
        <a:bodyPr/>
        <a:lstStyle/>
        <a:p>
          <a:r>
            <a:rPr lang="en-US"/>
            <a:t>Pre-Survey Documents</a:t>
          </a:r>
        </a:p>
      </dgm:t>
    </dgm:pt>
    <dgm:pt modelId="{ECEA1BED-2879-46E6-8920-142DC7CF2FDD}" type="parTrans" cxnId="{26971094-EE01-44B8-8941-FC2BC53D5482}">
      <dgm:prSet/>
      <dgm:spPr/>
      <dgm:t>
        <a:bodyPr/>
        <a:lstStyle/>
        <a:p>
          <a:endParaRPr lang="en-US"/>
        </a:p>
      </dgm:t>
    </dgm:pt>
    <dgm:pt modelId="{E851887D-DC01-4C60-A43D-7CCF4DC65A6B}" type="sibTrans" cxnId="{26971094-EE01-44B8-8941-FC2BC53D5482}">
      <dgm:prSet/>
      <dgm:spPr/>
      <dgm:t>
        <a:bodyPr/>
        <a:lstStyle/>
        <a:p>
          <a:endParaRPr lang="en-US"/>
        </a:p>
      </dgm:t>
    </dgm:pt>
    <dgm:pt modelId="{D7E97E85-A9DB-48B3-AE77-EEB8D5223A01}">
      <dgm:prSet/>
      <dgm:spPr/>
      <dgm:t>
        <a:bodyPr/>
        <a:lstStyle/>
        <a:p>
          <a:r>
            <a:rPr lang="en-US"/>
            <a:t>Survey Availability</a:t>
          </a:r>
        </a:p>
      </dgm:t>
    </dgm:pt>
    <dgm:pt modelId="{A1C5B15F-3082-414E-BB59-E484AD406479}" type="parTrans" cxnId="{71366734-D722-4D0C-9F55-C733739E8DFF}">
      <dgm:prSet/>
      <dgm:spPr/>
      <dgm:t>
        <a:bodyPr/>
        <a:lstStyle/>
        <a:p>
          <a:endParaRPr lang="en-US"/>
        </a:p>
      </dgm:t>
    </dgm:pt>
    <dgm:pt modelId="{2D32E0D5-4235-44C8-9C23-4D586CDF418B}" type="sibTrans" cxnId="{71366734-D722-4D0C-9F55-C733739E8DFF}">
      <dgm:prSet/>
      <dgm:spPr/>
      <dgm:t>
        <a:bodyPr/>
        <a:lstStyle/>
        <a:p>
          <a:endParaRPr lang="en-US"/>
        </a:p>
      </dgm:t>
    </dgm:pt>
    <dgm:pt modelId="{96C695E8-D02E-45D0-BC9E-218A8959D632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Receive Certification Compliance Report (CCR)</a:t>
          </a:r>
        </a:p>
      </dgm:t>
    </dgm:pt>
    <dgm:pt modelId="{E2380249-C672-4F2C-AD4B-3234234A4503}" type="parTrans" cxnId="{B61AC61F-625C-4BC1-8658-0B91DB78D5E7}">
      <dgm:prSet/>
      <dgm:spPr/>
      <dgm:t>
        <a:bodyPr/>
        <a:lstStyle/>
        <a:p>
          <a:endParaRPr lang="en-US"/>
        </a:p>
      </dgm:t>
    </dgm:pt>
    <dgm:pt modelId="{E7D9C7EB-15C4-4F9D-8205-AC5906C672BC}" type="sibTrans" cxnId="{B61AC61F-625C-4BC1-8658-0B91DB78D5E7}">
      <dgm:prSet/>
      <dgm:spPr/>
      <dgm:t>
        <a:bodyPr/>
        <a:lstStyle/>
        <a:p>
          <a:endParaRPr lang="en-US"/>
        </a:p>
      </dgm:t>
    </dgm:pt>
    <dgm:pt modelId="{526D0794-40E5-49C9-8500-7F4DC5EB5CAD}">
      <dgm:prSet/>
      <dgm:spPr/>
      <dgm:t>
        <a:bodyPr/>
        <a:lstStyle/>
        <a:p>
          <a:r>
            <a:rPr lang="en-US"/>
            <a:t>Implement Action Plan</a:t>
          </a:r>
        </a:p>
      </dgm:t>
    </dgm:pt>
    <dgm:pt modelId="{782B649B-53C2-47E7-A9E5-185BD216855A}" type="parTrans" cxnId="{3846AB3C-4E78-4629-8329-0671B9948055}">
      <dgm:prSet/>
      <dgm:spPr/>
      <dgm:t>
        <a:bodyPr/>
        <a:lstStyle/>
        <a:p>
          <a:endParaRPr lang="en-US"/>
        </a:p>
      </dgm:t>
    </dgm:pt>
    <dgm:pt modelId="{5E2CDCA2-686D-4514-89BE-B6EB283C66DA}" type="sibTrans" cxnId="{3846AB3C-4E78-4629-8329-0671B9948055}">
      <dgm:prSet/>
      <dgm:spPr/>
      <dgm:t>
        <a:bodyPr/>
        <a:lstStyle/>
        <a:p>
          <a:endParaRPr lang="en-US"/>
        </a:p>
      </dgm:t>
    </dgm:pt>
    <dgm:pt modelId="{3268EA8D-9A86-4E3B-B9DD-ED04918B9486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Practice Submits Baseline and Annual Quality Measurements</a:t>
          </a:r>
        </a:p>
      </dgm:t>
    </dgm:pt>
    <dgm:pt modelId="{7F6D2D85-083D-416D-9D31-883FD7BC1F37}" type="parTrans" cxnId="{C5D3C72E-EC5E-4A6D-94AA-D3AB35F006A9}">
      <dgm:prSet/>
      <dgm:spPr/>
      <dgm:t>
        <a:bodyPr/>
        <a:lstStyle/>
        <a:p>
          <a:endParaRPr lang="en-US"/>
        </a:p>
      </dgm:t>
    </dgm:pt>
    <dgm:pt modelId="{D8FAFB5E-B041-4396-96C0-695FD87FD249}" type="sibTrans" cxnId="{C5D3C72E-EC5E-4A6D-94AA-D3AB35F006A9}">
      <dgm:prSet/>
      <dgm:spPr/>
      <dgm:t>
        <a:bodyPr/>
        <a:lstStyle/>
        <a:p>
          <a:endParaRPr lang="en-US"/>
        </a:p>
      </dgm:t>
    </dgm:pt>
    <dgm:pt modelId="{78A0426B-63A6-4667-B8A5-30E51F74A532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Practice Submits Pathway Adherence and Patient Satisfaction Reports</a:t>
          </a:r>
        </a:p>
      </dgm:t>
    </dgm:pt>
    <dgm:pt modelId="{9E0A7E42-781E-4C66-A698-57B7F6843F65}" type="parTrans" cxnId="{CF2A7DCA-A4CA-48F2-BEC1-00502B133799}">
      <dgm:prSet/>
      <dgm:spPr/>
      <dgm:t>
        <a:bodyPr/>
        <a:lstStyle/>
        <a:p>
          <a:endParaRPr lang="en-US"/>
        </a:p>
      </dgm:t>
    </dgm:pt>
    <dgm:pt modelId="{112968EA-2795-4B8A-9CDC-37BA1B919BC2}" type="sibTrans" cxnId="{CF2A7DCA-A4CA-48F2-BEC1-00502B133799}">
      <dgm:prSet/>
      <dgm:spPr/>
      <dgm:t>
        <a:bodyPr/>
        <a:lstStyle/>
        <a:p>
          <a:endParaRPr lang="en-US"/>
        </a:p>
      </dgm:t>
    </dgm:pt>
    <dgm:pt modelId="{267470EE-A5A6-47B6-B1EE-D271C33E46EB}">
      <dgm:prSet phldrT="[Text]"/>
      <dgm:spPr/>
      <dgm:t>
        <a:bodyPr/>
        <a:lstStyle/>
        <a:p>
          <a:r>
            <a:rPr lang="en-US"/>
            <a:t>Certification:</a:t>
          </a:r>
        </a:p>
        <a:p>
          <a:r>
            <a:rPr lang="en-US"/>
            <a:t>2024</a:t>
          </a:r>
        </a:p>
      </dgm:t>
    </dgm:pt>
    <dgm:pt modelId="{97D860DD-516C-4CCE-BF60-C505952C1334}" type="parTrans" cxnId="{631C1192-4D1F-44A1-9CED-B27187DDBD3C}">
      <dgm:prSet/>
      <dgm:spPr/>
      <dgm:t>
        <a:bodyPr/>
        <a:lstStyle/>
        <a:p>
          <a:endParaRPr lang="en-US"/>
        </a:p>
      </dgm:t>
    </dgm:pt>
    <dgm:pt modelId="{48C2C97F-DF24-48F8-8F8A-002C912920F1}" type="sibTrans" cxnId="{631C1192-4D1F-44A1-9CED-B27187DDBD3C}">
      <dgm:prSet/>
      <dgm:spPr/>
      <dgm:t>
        <a:bodyPr/>
        <a:lstStyle/>
        <a:p>
          <a:endParaRPr lang="en-US"/>
        </a:p>
      </dgm:t>
    </dgm:pt>
    <dgm:pt modelId="{5086B886-CDC6-4E5D-A62D-F3C84D63BE22}">
      <dgm:prSet phldrT="[Text]"/>
      <dgm:spPr/>
      <dgm:t>
        <a:bodyPr/>
        <a:lstStyle/>
        <a:p>
          <a:r>
            <a:rPr lang="en-US"/>
            <a:t>All Standards and Measure Requirements Met</a:t>
          </a:r>
        </a:p>
      </dgm:t>
    </dgm:pt>
    <dgm:pt modelId="{3724EFFB-5134-4B7E-BA35-A15A981AB9D1}" type="parTrans" cxnId="{A275A5F2-4BC1-4287-8C93-A6C0799499D7}">
      <dgm:prSet/>
      <dgm:spPr/>
      <dgm:t>
        <a:bodyPr/>
        <a:lstStyle/>
        <a:p>
          <a:endParaRPr lang="en-US"/>
        </a:p>
      </dgm:t>
    </dgm:pt>
    <dgm:pt modelId="{CCCABE59-1E17-4CEA-B9CA-286F5950E2F7}" type="sibTrans" cxnId="{A275A5F2-4BC1-4287-8C93-A6C0799499D7}">
      <dgm:prSet/>
      <dgm:spPr/>
      <dgm:t>
        <a:bodyPr/>
        <a:lstStyle/>
        <a:p>
          <a:endParaRPr lang="en-US"/>
        </a:p>
      </dgm:t>
    </dgm:pt>
    <dgm:pt modelId="{722F8B70-D3E6-4F92-9B7B-703B4DB1EE86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Practice Receives Award Letter and Marketing Toolkit</a:t>
          </a:r>
        </a:p>
      </dgm:t>
    </dgm:pt>
    <dgm:pt modelId="{78A03091-8DA5-49F6-85EF-6C35625D1E02}" type="parTrans" cxnId="{35BECC2C-6261-4CAC-88F1-730AF90F6533}">
      <dgm:prSet/>
      <dgm:spPr/>
      <dgm:t>
        <a:bodyPr/>
        <a:lstStyle/>
        <a:p>
          <a:endParaRPr lang="en-US"/>
        </a:p>
      </dgm:t>
    </dgm:pt>
    <dgm:pt modelId="{02D67479-7AE8-456D-A133-BECC1EDD5DA8}" type="sibTrans" cxnId="{35BECC2C-6261-4CAC-88F1-730AF90F6533}">
      <dgm:prSet/>
      <dgm:spPr/>
      <dgm:t>
        <a:bodyPr/>
        <a:lstStyle/>
        <a:p>
          <a:endParaRPr lang="en-US"/>
        </a:p>
      </dgm:t>
    </dgm:pt>
    <dgm:pt modelId="{B315F596-2F0C-4724-AEF1-083B1DDDF4B1}">
      <dgm:prSet phldrT="[Text]"/>
      <dgm:spPr/>
      <dgm:t>
        <a:bodyPr/>
        <a:lstStyle/>
        <a:p>
          <a:r>
            <a:rPr lang="en-US" dirty="0"/>
            <a:t>Maintenance: </a:t>
          </a:r>
        </a:p>
        <a:p>
          <a:r>
            <a:rPr lang="en-US" dirty="0"/>
            <a:t>Ongoing</a:t>
          </a:r>
        </a:p>
      </dgm:t>
    </dgm:pt>
    <dgm:pt modelId="{65D0C963-6733-4291-AB02-80C8AEB96710}" type="parTrans" cxnId="{38CB97B5-C13C-4290-86D9-12F8391BB66F}">
      <dgm:prSet/>
      <dgm:spPr/>
      <dgm:t>
        <a:bodyPr/>
        <a:lstStyle/>
        <a:p>
          <a:endParaRPr lang="en-US"/>
        </a:p>
      </dgm:t>
    </dgm:pt>
    <dgm:pt modelId="{8B4BB815-6C80-4707-9649-C4D174B3A345}" type="sibTrans" cxnId="{38CB97B5-C13C-4290-86D9-12F8391BB66F}">
      <dgm:prSet/>
      <dgm:spPr/>
      <dgm:t>
        <a:bodyPr/>
        <a:lstStyle/>
        <a:p>
          <a:endParaRPr lang="en-US"/>
        </a:p>
      </dgm:t>
    </dgm:pt>
    <dgm:pt modelId="{3F5D2128-4351-421D-9598-7A4B17143D48}">
      <dgm:prSet phldrT="[Text]"/>
      <dgm:spPr/>
      <dgm:t>
        <a:bodyPr/>
        <a:lstStyle/>
        <a:p>
          <a:r>
            <a:rPr lang="en-US"/>
            <a:t>Improvement Activities</a:t>
          </a:r>
        </a:p>
      </dgm:t>
    </dgm:pt>
    <dgm:pt modelId="{C48F44F3-1E99-4BFE-9615-461BD64F5831}" type="parTrans" cxnId="{DB59FA21-2363-423C-AC44-92726156E9EE}">
      <dgm:prSet/>
      <dgm:spPr/>
      <dgm:t>
        <a:bodyPr/>
        <a:lstStyle/>
        <a:p>
          <a:endParaRPr lang="en-US"/>
        </a:p>
      </dgm:t>
    </dgm:pt>
    <dgm:pt modelId="{F083E64F-5524-4D2F-810A-EE20E32F17E2}" type="sibTrans" cxnId="{DB59FA21-2363-423C-AC44-92726156E9EE}">
      <dgm:prSet/>
      <dgm:spPr/>
      <dgm:t>
        <a:bodyPr/>
        <a:lstStyle/>
        <a:p>
          <a:endParaRPr lang="en-US"/>
        </a:p>
      </dgm:t>
    </dgm:pt>
    <dgm:pt modelId="{634EE0E4-4B3F-4C17-8477-8DB0434F8637}">
      <dgm:prSet phldrT="[Text]"/>
      <dgm:spPr/>
      <dgm:t>
        <a:bodyPr/>
        <a:lstStyle/>
        <a:p>
          <a:r>
            <a:rPr lang="en-US"/>
            <a:t>Learning Collaborative </a:t>
          </a:r>
        </a:p>
      </dgm:t>
    </dgm:pt>
    <dgm:pt modelId="{9271EA36-986D-4761-9849-5728CAE99522}" type="parTrans" cxnId="{3EF1E3E2-6674-42CE-8218-91899D5FF578}">
      <dgm:prSet/>
      <dgm:spPr/>
      <dgm:t>
        <a:bodyPr/>
        <a:lstStyle/>
        <a:p>
          <a:endParaRPr lang="en-US"/>
        </a:p>
      </dgm:t>
    </dgm:pt>
    <dgm:pt modelId="{DC192228-64D8-49BB-AD2F-68796160CC68}" type="sibTrans" cxnId="{3EF1E3E2-6674-42CE-8218-91899D5FF578}">
      <dgm:prSet/>
      <dgm:spPr/>
      <dgm:t>
        <a:bodyPr/>
        <a:lstStyle/>
        <a:p>
          <a:endParaRPr lang="en-US"/>
        </a:p>
      </dgm:t>
    </dgm:pt>
    <dgm:pt modelId="{F27ED34D-FE21-4216-8C56-3066AF444C3B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Annual and ad hoc practice check-ins</a:t>
          </a:r>
        </a:p>
      </dgm:t>
    </dgm:pt>
    <dgm:pt modelId="{AA8EE194-9A6A-4B2F-B184-5204DAF7AF45}" type="parTrans" cxnId="{1D67B4D3-DBFA-4862-AF5A-3DE3A46F8779}">
      <dgm:prSet/>
      <dgm:spPr/>
      <dgm:t>
        <a:bodyPr/>
        <a:lstStyle/>
        <a:p>
          <a:endParaRPr lang="en-US"/>
        </a:p>
      </dgm:t>
    </dgm:pt>
    <dgm:pt modelId="{F55F8022-5E76-4C76-865C-8409490FAA78}" type="sibTrans" cxnId="{1D67B4D3-DBFA-4862-AF5A-3DE3A46F8779}">
      <dgm:prSet/>
      <dgm:spPr/>
      <dgm:t>
        <a:bodyPr/>
        <a:lstStyle/>
        <a:p>
          <a:endParaRPr lang="en-US"/>
        </a:p>
      </dgm:t>
    </dgm:pt>
    <dgm:pt modelId="{307E1B71-479A-4AC7-A09B-FF2ACCF15CE3}">
      <dgm:prSet phldrT="[Text]"/>
      <dgm:spPr/>
      <dgm:t>
        <a:bodyPr/>
        <a:lstStyle/>
        <a:p>
          <a:r>
            <a:rPr lang="en-US"/>
            <a:t>QTP One-Day Training year 2</a:t>
          </a:r>
        </a:p>
      </dgm:t>
    </dgm:pt>
    <dgm:pt modelId="{9D80C17D-1561-4108-B704-D34203273A17}" type="parTrans" cxnId="{83F1083B-9C45-4F63-8AF2-29B0295EEAF8}">
      <dgm:prSet/>
      <dgm:spPr/>
      <dgm:t>
        <a:bodyPr/>
        <a:lstStyle/>
        <a:p>
          <a:endParaRPr lang="en-US"/>
        </a:p>
      </dgm:t>
    </dgm:pt>
    <dgm:pt modelId="{C55C3950-4CE6-4355-8BA2-FD74F89ED459}" type="sibTrans" cxnId="{83F1083B-9C45-4F63-8AF2-29B0295EEAF8}">
      <dgm:prSet/>
      <dgm:spPr/>
      <dgm:t>
        <a:bodyPr/>
        <a:lstStyle/>
        <a:p>
          <a:endParaRPr lang="en-US"/>
        </a:p>
      </dgm:t>
    </dgm:pt>
    <dgm:pt modelId="{7A75FEDF-6298-4A3B-9953-6166EDEF108C}" type="pres">
      <dgm:prSet presAssocID="{824F3FDA-2054-42FF-9F93-E87FC24798C5}" presName="theList" presStyleCnt="0">
        <dgm:presLayoutVars>
          <dgm:dir/>
          <dgm:animLvl val="lvl"/>
          <dgm:resizeHandles val="exact"/>
        </dgm:presLayoutVars>
      </dgm:prSet>
      <dgm:spPr/>
    </dgm:pt>
    <dgm:pt modelId="{A5C49C6F-F5E0-47FD-AA59-A8FD31983416}" type="pres">
      <dgm:prSet presAssocID="{87EA512E-80E2-4E15-AD7F-C409A1BA927A}" presName="compNode" presStyleCnt="0"/>
      <dgm:spPr/>
    </dgm:pt>
    <dgm:pt modelId="{1CC86961-2E34-4D73-9D47-AE00F5E78896}" type="pres">
      <dgm:prSet presAssocID="{87EA512E-80E2-4E15-AD7F-C409A1BA927A}" presName="aNode" presStyleLbl="bgShp" presStyleIdx="0" presStyleCnt="6"/>
      <dgm:spPr/>
    </dgm:pt>
    <dgm:pt modelId="{04150C6F-75AD-4761-B60F-F97C92FCC7B1}" type="pres">
      <dgm:prSet presAssocID="{87EA512E-80E2-4E15-AD7F-C409A1BA927A}" presName="textNode" presStyleLbl="bgShp" presStyleIdx="0" presStyleCnt="6"/>
      <dgm:spPr/>
    </dgm:pt>
    <dgm:pt modelId="{6C899BC7-514D-4513-BC60-1234CF05967F}" type="pres">
      <dgm:prSet presAssocID="{87EA512E-80E2-4E15-AD7F-C409A1BA927A}" presName="compChildNode" presStyleCnt="0"/>
      <dgm:spPr/>
    </dgm:pt>
    <dgm:pt modelId="{73609C09-662F-4031-BBED-E06CA5ABABC7}" type="pres">
      <dgm:prSet presAssocID="{87EA512E-80E2-4E15-AD7F-C409A1BA927A}" presName="theInnerList" presStyleCnt="0"/>
      <dgm:spPr/>
    </dgm:pt>
    <dgm:pt modelId="{4D2D8805-8C8F-4E82-A21C-E98B041F3AB7}" type="pres">
      <dgm:prSet presAssocID="{B95EBBEF-B9AE-42DA-838C-BEE25720BE44}" presName="childNode" presStyleLbl="node1" presStyleIdx="0" presStyleCnt="18">
        <dgm:presLayoutVars>
          <dgm:bulletEnabled val="1"/>
        </dgm:presLayoutVars>
      </dgm:prSet>
      <dgm:spPr/>
    </dgm:pt>
    <dgm:pt modelId="{47BD3DE6-C5EF-43E2-905F-808E64151AE1}" type="pres">
      <dgm:prSet presAssocID="{B95EBBEF-B9AE-42DA-838C-BEE25720BE44}" presName="aSpace2" presStyleCnt="0"/>
      <dgm:spPr/>
    </dgm:pt>
    <dgm:pt modelId="{25BC5BE0-75A7-4F63-9B6D-7C6775C8A18E}" type="pres">
      <dgm:prSet presAssocID="{7AA7E8B7-B946-455F-8A39-3BD4EDCC583C}" presName="childNode" presStyleLbl="node1" presStyleIdx="1" presStyleCnt="18">
        <dgm:presLayoutVars>
          <dgm:bulletEnabled val="1"/>
        </dgm:presLayoutVars>
      </dgm:prSet>
      <dgm:spPr/>
    </dgm:pt>
    <dgm:pt modelId="{928DCD43-1FF4-4002-9DCD-D539C45D133E}" type="pres">
      <dgm:prSet presAssocID="{7AA7E8B7-B946-455F-8A39-3BD4EDCC583C}" presName="aSpace2" presStyleCnt="0"/>
      <dgm:spPr/>
    </dgm:pt>
    <dgm:pt modelId="{798B01EF-450E-4296-B6E0-8247E53B59D0}" type="pres">
      <dgm:prSet presAssocID="{C4FA3527-E95D-48EC-93A0-9EBFBA86847E}" presName="childNode" presStyleLbl="node1" presStyleIdx="2" presStyleCnt="18">
        <dgm:presLayoutVars>
          <dgm:bulletEnabled val="1"/>
        </dgm:presLayoutVars>
      </dgm:prSet>
      <dgm:spPr/>
    </dgm:pt>
    <dgm:pt modelId="{0ACD5EBE-A82E-42A0-9736-E2DCA72BEAF5}" type="pres">
      <dgm:prSet presAssocID="{C4FA3527-E95D-48EC-93A0-9EBFBA86847E}" presName="aSpace2" presStyleCnt="0"/>
      <dgm:spPr/>
    </dgm:pt>
    <dgm:pt modelId="{1A799F5E-DE14-4A07-BB52-F9776AB9AB3D}" type="pres">
      <dgm:prSet presAssocID="{D7E97E85-A9DB-48B3-AE77-EEB8D5223A01}" presName="childNode" presStyleLbl="node1" presStyleIdx="3" presStyleCnt="18">
        <dgm:presLayoutVars>
          <dgm:bulletEnabled val="1"/>
        </dgm:presLayoutVars>
      </dgm:prSet>
      <dgm:spPr/>
    </dgm:pt>
    <dgm:pt modelId="{C1D65807-D054-44E1-A63F-29EBD4EC0240}" type="pres">
      <dgm:prSet presAssocID="{87EA512E-80E2-4E15-AD7F-C409A1BA927A}" presName="aSpace" presStyleCnt="0"/>
      <dgm:spPr/>
    </dgm:pt>
    <dgm:pt modelId="{1B66D1BF-9AF0-4529-8D47-4FB93F4647B6}" type="pres">
      <dgm:prSet presAssocID="{9FD7BB22-6992-44A8-8238-9CEA277BB3E6}" presName="compNode" presStyleCnt="0"/>
      <dgm:spPr/>
    </dgm:pt>
    <dgm:pt modelId="{D686C1E1-1AC2-4FFB-8729-B6E91E438981}" type="pres">
      <dgm:prSet presAssocID="{9FD7BB22-6992-44A8-8238-9CEA277BB3E6}" presName="aNode" presStyleLbl="bgShp" presStyleIdx="1" presStyleCnt="6"/>
      <dgm:spPr/>
    </dgm:pt>
    <dgm:pt modelId="{2A99481C-26DC-4EAA-A831-62BCAFFBC86A}" type="pres">
      <dgm:prSet presAssocID="{9FD7BB22-6992-44A8-8238-9CEA277BB3E6}" presName="textNode" presStyleLbl="bgShp" presStyleIdx="1" presStyleCnt="6"/>
      <dgm:spPr/>
    </dgm:pt>
    <dgm:pt modelId="{65653F28-4D30-4ADE-ABED-6CBD7963065A}" type="pres">
      <dgm:prSet presAssocID="{9FD7BB22-6992-44A8-8238-9CEA277BB3E6}" presName="compChildNode" presStyleCnt="0"/>
      <dgm:spPr/>
    </dgm:pt>
    <dgm:pt modelId="{F1F58AFE-FE71-4EEE-B0B6-5A5B591D85DF}" type="pres">
      <dgm:prSet presAssocID="{9FD7BB22-6992-44A8-8238-9CEA277BB3E6}" presName="theInnerList" presStyleCnt="0"/>
      <dgm:spPr/>
    </dgm:pt>
    <dgm:pt modelId="{B818EE72-CFD6-4D17-8A3C-2D4EF8C0DA2C}" type="pres">
      <dgm:prSet presAssocID="{5148B262-279E-4BE2-AA03-B19BCDC77417}" presName="childNode" presStyleLbl="node1" presStyleIdx="4" presStyleCnt="18">
        <dgm:presLayoutVars>
          <dgm:bulletEnabled val="1"/>
        </dgm:presLayoutVars>
      </dgm:prSet>
      <dgm:spPr/>
    </dgm:pt>
    <dgm:pt modelId="{FD4545CC-843A-4F53-A921-12BA4BC96BF1}" type="pres">
      <dgm:prSet presAssocID="{5148B262-279E-4BE2-AA03-B19BCDC77417}" presName="aSpace2" presStyleCnt="0"/>
      <dgm:spPr/>
    </dgm:pt>
    <dgm:pt modelId="{60202A9A-20EC-4AE3-B0DF-43F7AA9CF10C}" type="pres">
      <dgm:prSet presAssocID="{37C97EA0-3650-4391-9501-2AA06FE74739}" presName="childNode" presStyleLbl="node1" presStyleIdx="5" presStyleCnt="18">
        <dgm:presLayoutVars>
          <dgm:bulletEnabled val="1"/>
        </dgm:presLayoutVars>
      </dgm:prSet>
      <dgm:spPr/>
    </dgm:pt>
    <dgm:pt modelId="{90AD06A1-FCD9-4F23-9D01-92A02627A55D}" type="pres">
      <dgm:prSet presAssocID="{37C97EA0-3650-4391-9501-2AA06FE74739}" presName="aSpace2" presStyleCnt="0"/>
      <dgm:spPr/>
    </dgm:pt>
    <dgm:pt modelId="{79E7FF27-7E98-4221-A13F-5A8E35082E5A}" type="pres">
      <dgm:prSet presAssocID="{96C695E8-D02E-45D0-BC9E-218A8959D632}" presName="childNode" presStyleLbl="node1" presStyleIdx="6" presStyleCnt="18">
        <dgm:presLayoutVars>
          <dgm:bulletEnabled val="1"/>
        </dgm:presLayoutVars>
      </dgm:prSet>
      <dgm:spPr/>
    </dgm:pt>
    <dgm:pt modelId="{62EC8F99-B1F4-4BB6-A3DB-07E12761A86F}" type="pres">
      <dgm:prSet presAssocID="{9FD7BB22-6992-44A8-8238-9CEA277BB3E6}" presName="aSpace" presStyleCnt="0"/>
      <dgm:spPr/>
    </dgm:pt>
    <dgm:pt modelId="{FF0722A3-9C0B-4C5F-AEE9-BED56CA7C8AF}" type="pres">
      <dgm:prSet presAssocID="{27AB75E4-9398-4DB9-AF09-24C3341F862A}" presName="compNode" presStyleCnt="0"/>
      <dgm:spPr/>
    </dgm:pt>
    <dgm:pt modelId="{864CAB13-D387-4496-9ADA-0D5A51D4F2FB}" type="pres">
      <dgm:prSet presAssocID="{27AB75E4-9398-4DB9-AF09-24C3341F862A}" presName="aNode" presStyleLbl="bgShp" presStyleIdx="2" presStyleCnt="6"/>
      <dgm:spPr/>
    </dgm:pt>
    <dgm:pt modelId="{5E9FD6F1-F5FF-4803-BCF4-9BD9C37AB4D6}" type="pres">
      <dgm:prSet presAssocID="{27AB75E4-9398-4DB9-AF09-24C3341F862A}" presName="textNode" presStyleLbl="bgShp" presStyleIdx="2" presStyleCnt="6"/>
      <dgm:spPr/>
    </dgm:pt>
    <dgm:pt modelId="{957D8F98-6510-43EC-A0F9-65C2350EFB97}" type="pres">
      <dgm:prSet presAssocID="{27AB75E4-9398-4DB9-AF09-24C3341F862A}" presName="compChildNode" presStyleCnt="0"/>
      <dgm:spPr/>
    </dgm:pt>
    <dgm:pt modelId="{259AE599-E652-4B05-B32A-E8CAB34C63B5}" type="pres">
      <dgm:prSet presAssocID="{27AB75E4-9398-4DB9-AF09-24C3341F862A}" presName="theInnerList" presStyleCnt="0"/>
      <dgm:spPr/>
    </dgm:pt>
    <dgm:pt modelId="{49618379-4466-466F-A499-A50EA448BC34}" type="pres">
      <dgm:prSet presAssocID="{62364B15-9438-4CCB-8A88-099419AAFCDC}" presName="childNode" presStyleLbl="node1" presStyleIdx="7" presStyleCnt="18">
        <dgm:presLayoutVars>
          <dgm:bulletEnabled val="1"/>
        </dgm:presLayoutVars>
      </dgm:prSet>
      <dgm:spPr/>
    </dgm:pt>
    <dgm:pt modelId="{0247AC81-BC13-41D9-AE81-FDC3A4BCD691}" type="pres">
      <dgm:prSet presAssocID="{62364B15-9438-4CCB-8A88-099419AAFCDC}" presName="aSpace2" presStyleCnt="0"/>
      <dgm:spPr/>
    </dgm:pt>
    <dgm:pt modelId="{56650506-7B6F-4164-A5C0-679DF92B0559}" type="pres">
      <dgm:prSet presAssocID="{526D0794-40E5-49C9-8500-7F4DC5EB5CAD}" presName="childNode" presStyleLbl="node1" presStyleIdx="8" presStyleCnt="18">
        <dgm:presLayoutVars>
          <dgm:bulletEnabled val="1"/>
        </dgm:presLayoutVars>
      </dgm:prSet>
      <dgm:spPr/>
    </dgm:pt>
    <dgm:pt modelId="{2B86AF61-4D66-4B19-A2D5-FF990206EE67}" type="pres">
      <dgm:prSet presAssocID="{526D0794-40E5-49C9-8500-7F4DC5EB5CAD}" presName="aSpace2" presStyleCnt="0"/>
      <dgm:spPr/>
    </dgm:pt>
    <dgm:pt modelId="{8CAD79F4-7201-416B-BE31-B15FFAE6207A}" type="pres">
      <dgm:prSet presAssocID="{0AC3412B-1876-4ED5-AA54-E8A99050EDD3}" presName="childNode" presStyleLbl="node1" presStyleIdx="9" presStyleCnt="18">
        <dgm:presLayoutVars>
          <dgm:bulletEnabled val="1"/>
        </dgm:presLayoutVars>
      </dgm:prSet>
      <dgm:spPr/>
    </dgm:pt>
    <dgm:pt modelId="{FF8D7EFC-0189-4167-98BB-6D5ABE5CA3E9}" type="pres">
      <dgm:prSet presAssocID="{27AB75E4-9398-4DB9-AF09-24C3341F862A}" presName="aSpace" presStyleCnt="0"/>
      <dgm:spPr/>
    </dgm:pt>
    <dgm:pt modelId="{5614D193-73A9-4A43-8EEE-196F0EB7A735}" type="pres">
      <dgm:prSet presAssocID="{267470EE-A5A6-47B6-B1EE-D271C33E46EB}" presName="compNode" presStyleCnt="0"/>
      <dgm:spPr/>
    </dgm:pt>
    <dgm:pt modelId="{D5E51B4E-B805-46AC-B11F-4834C4436567}" type="pres">
      <dgm:prSet presAssocID="{267470EE-A5A6-47B6-B1EE-D271C33E46EB}" presName="aNode" presStyleLbl="bgShp" presStyleIdx="3" presStyleCnt="6"/>
      <dgm:spPr/>
    </dgm:pt>
    <dgm:pt modelId="{252BDAB6-16FA-4575-AECE-81C4B0256BEE}" type="pres">
      <dgm:prSet presAssocID="{267470EE-A5A6-47B6-B1EE-D271C33E46EB}" presName="textNode" presStyleLbl="bgShp" presStyleIdx="3" presStyleCnt="6"/>
      <dgm:spPr/>
    </dgm:pt>
    <dgm:pt modelId="{A9BE8D20-6F05-4E8B-B24E-C46F1C11B73E}" type="pres">
      <dgm:prSet presAssocID="{267470EE-A5A6-47B6-B1EE-D271C33E46EB}" presName="compChildNode" presStyleCnt="0"/>
      <dgm:spPr/>
    </dgm:pt>
    <dgm:pt modelId="{0805C633-0C3E-4C8C-8196-6DC40AC4FB38}" type="pres">
      <dgm:prSet presAssocID="{267470EE-A5A6-47B6-B1EE-D271C33E46EB}" presName="theInnerList" presStyleCnt="0"/>
      <dgm:spPr/>
    </dgm:pt>
    <dgm:pt modelId="{AF91B527-37D4-479D-98DD-5B34796018E0}" type="pres">
      <dgm:prSet presAssocID="{5086B886-CDC6-4E5D-A62D-F3C84D63BE22}" presName="childNode" presStyleLbl="node1" presStyleIdx="10" presStyleCnt="18">
        <dgm:presLayoutVars>
          <dgm:bulletEnabled val="1"/>
        </dgm:presLayoutVars>
      </dgm:prSet>
      <dgm:spPr/>
    </dgm:pt>
    <dgm:pt modelId="{31F49FF2-B014-49E8-A361-8330DCEC3351}" type="pres">
      <dgm:prSet presAssocID="{5086B886-CDC6-4E5D-A62D-F3C84D63BE22}" presName="aSpace2" presStyleCnt="0"/>
      <dgm:spPr/>
    </dgm:pt>
    <dgm:pt modelId="{9578C198-704E-45F4-8F97-2BCFDBAA49BF}" type="pres">
      <dgm:prSet presAssocID="{722F8B70-D3E6-4F92-9B7B-703B4DB1EE86}" presName="childNode" presStyleLbl="node1" presStyleIdx="11" presStyleCnt="18">
        <dgm:presLayoutVars>
          <dgm:bulletEnabled val="1"/>
        </dgm:presLayoutVars>
      </dgm:prSet>
      <dgm:spPr/>
    </dgm:pt>
    <dgm:pt modelId="{8B44B780-7AB1-49FF-B5D6-B40B20183700}" type="pres">
      <dgm:prSet presAssocID="{267470EE-A5A6-47B6-B1EE-D271C33E46EB}" presName="aSpace" presStyleCnt="0"/>
      <dgm:spPr/>
    </dgm:pt>
    <dgm:pt modelId="{FFEBC355-ACDF-43C5-A35E-FA8291AB3C87}" type="pres">
      <dgm:prSet presAssocID="{B315F596-2F0C-4724-AEF1-083B1DDDF4B1}" presName="compNode" presStyleCnt="0"/>
      <dgm:spPr/>
    </dgm:pt>
    <dgm:pt modelId="{5E602642-C289-4C8C-B237-BE6A311FF661}" type="pres">
      <dgm:prSet presAssocID="{B315F596-2F0C-4724-AEF1-083B1DDDF4B1}" presName="aNode" presStyleLbl="bgShp" presStyleIdx="4" presStyleCnt="6"/>
      <dgm:spPr/>
    </dgm:pt>
    <dgm:pt modelId="{70279A69-C0B3-4CD8-87C8-6E47947843A8}" type="pres">
      <dgm:prSet presAssocID="{B315F596-2F0C-4724-AEF1-083B1DDDF4B1}" presName="textNode" presStyleLbl="bgShp" presStyleIdx="4" presStyleCnt="6"/>
      <dgm:spPr/>
    </dgm:pt>
    <dgm:pt modelId="{60D54E10-9F95-49E4-B826-879921C6B2C3}" type="pres">
      <dgm:prSet presAssocID="{B315F596-2F0C-4724-AEF1-083B1DDDF4B1}" presName="compChildNode" presStyleCnt="0"/>
      <dgm:spPr/>
    </dgm:pt>
    <dgm:pt modelId="{4388AC8E-FAA2-4A65-AFC3-D379FD901DA9}" type="pres">
      <dgm:prSet presAssocID="{B315F596-2F0C-4724-AEF1-083B1DDDF4B1}" presName="theInnerList" presStyleCnt="0"/>
      <dgm:spPr/>
    </dgm:pt>
    <dgm:pt modelId="{6D75933B-C120-4F84-AACE-2F8772E4E79A}" type="pres">
      <dgm:prSet presAssocID="{3F5D2128-4351-421D-9598-7A4B17143D48}" presName="childNode" presStyleLbl="node1" presStyleIdx="12" presStyleCnt="18">
        <dgm:presLayoutVars>
          <dgm:bulletEnabled val="1"/>
        </dgm:presLayoutVars>
      </dgm:prSet>
      <dgm:spPr/>
    </dgm:pt>
    <dgm:pt modelId="{8C3662AD-7761-4609-AD7C-3224526374DC}" type="pres">
      <dgm:prSet presAssocID="{3F5D2128-4351-421D-9598-7A4B17143D48}" presName="aSpace2" presStyleCnt="0"/>
      <dgm:spPr/>
    </dgm:pt>
    <dgm:pt modelId="{963F1698-ADC3-421A-95BB-0BB91518088F}" type="pres">
      <dgm:prSet presAssocID="{F27ED34D-FE21-4216-8C56-3066AF444C3B}" presName="childNode" presStyleLbl="node1" presStyleIdx="13" presStyleCnt="18">
        <dgm:presLayoutVars>
          <dgm:bulletEnabled val="1"/>
        </dgm:presLayoutVars>
      </dgm:prSet>
      <dgm:spPr/>
    </dgm:pt>
    <dgm:pt modelId="{5A0BFD2D-6146-4396-A74A-A9C1BABCFD44}" type="pres">
      <dgm:prSet presAssocID="{F27ED34D-FE21-4216-8C56-3066AF444C3B}" presName="aSpace2" presStyleCnt="0"/>
      <dgm:spPr/>
    </dgm:pt>
    <dgm:pt modelId="{A864D875-E865-4963-B64F-4E122A4B38E4}" type="pres">
      <dgm:prSet presAssocID="{634EE0E4-4B3F-4C17-8477-8DB0434F8637}" presName="childNode" presStyleLbl="node1" presStyleIdx="14" presStyleCnt="18">
        <dgm:presLayoutVars>
          <dgm:bulletEnabled val="1"/>
        </dgm:presLayoutVars>
      </dgm:prSet>
      <dgm:spPr/>
    </dgm:pt>
    <dgm:pt modelId="{5EF88FD4-A2C3-42B1-9183-08D429FA3A10}" type="pres">
      <dgm:prSet presAssocID="{634EE0E4-4B3F-4C17-8477-8DB0434F8637}" presName="aSpace2" presStyleCnt="0"/>
      <dgm:spPr/>
    </dgm:pt>
    <dgm:pt modelId="{02D21951-F59F-476B-AC3F-B31D2E36C76D}" type="pres">
      <dgm:prSet presAssocID="{307E1B71-479A-4AC7-A09B-FF2ACCF15CE3}" presName="childNode" presStyleLbl="node1" presStyleIdx="15" presStyleCnt="18">
        <dgm:presLayoutVars>
          <dgm:bulletEnabled val="1"/>
        </dgm:presLayoutVars>
      </dgm:prSet>
      <dgm:spPr/>
    </dgm:pt>
    <dgm:pt modelId="{B6BECF21-4551-403F-B52F-9FCD39756A20}" type="pres">
      <dgm:prSet presAssocID="{B315F596-2F0C-4724-AEF1-083B1DDDF4B1}" presName="aSpace" presStyleCnt="0"/>
      <dgm:spPr/>
    </dgm:pt>
    <dgm:pt modelId="{4CD35F20-4D80-49BC-9002-7E4857C89D2A}" type="pres">
      <dgm:prSet presAssocID="{C0AB094E-F92F-4F38-BD63-C79BD0558298}" presName="compNode" presStyleCnt="0"/>
      <dgm:spPr/>
    </dgm:pt>
    <dgm:pt modelId="{F9B5ABCB-5810-4585-97A2-2869F7731320}" type="pres">
      <dgm:prSet presAssocID="{C0AB094E-F92F-4F38-BD63-C79BD0558298}" presName="aNode" presStyleLbl="bgShp" presStyleIdx="5" presStyleCnt="6"/>
      <dgm:spPr/>
    </dgm:pt>
    <dgm:pt modelId="{3B930B6C-2099-4517-8475-20739EA39163}" type="pres">
      <dgm:prSet presAssocID="{C0AB094E-F92F-4F38-BD63-C79BD0558298}" presName="textNode" presStyleLbl="bgShp" presStyleIdx="5" presStyleCnt="6"/>
      <dgm:spPr/>
    </dgm:pt>
    <dgm:pt modelId="{0671EE1A-0730-4E88-9EC4-9C4AD7E864FA}" type="pres">
      <dgm:prSet presAssocID="{C0AB094E-F92F-4F38-BD63-C79BD0558298}" presName="compChildNode" presStyleCnt="0"/>
      <dgm:spPr/>
    </dgm:pt>
    <dgm:pt modelId="{5899F5F3-C732-4F9C-9E22-99E2402C3B2C}" type="pres">
      <dgm:prSet presAssocID="{C0AB094E-F92F-4F38-BD63-C79BD0558298}" presName="theInnerList" presStyleCnt="0"/>
      <dgm:spPr/>
    </dgm:pt>
    <dgm:pt modelId="{A3FFCF0C-B971-4DB9-9987-7DE598BA2990}" type="pres">
      <dgm:prSet presAssocID="{3268EA8D-9A86-4E3B-B9DD-ED04918B9486}" presName="childNode" presStyleLbl="node1" presStyleIdx="16" presStyleCnt="18">
        <dgm:presLayoutVars>
          <dgm:bulletEnabled val="1"/>
        </dgm:presLayoutVars>
      </dgm:prSet>
      <dgm:spPr/>
    </dgm:pt>
    <dgm:pt modelId="{1754A63D-C373-4D5A-BB73-909486879F0E}" type="pres">
      <dgm:prSet presAssocID="{3268EA8D-9A86-4E3B-B9DD-ED04918B9486}" presName="aSpace2" presStyleCnt="0"/>
      <dgm:spPr/>
    </dgm:pt>
    <dgm:pt modelId="{BCF249CB-C67C-4FB2-84D9-E0B8566C8D74}" type="pres">
      <dgm:prSet presAssocID="{78A0426B-63A6-4667-B8A5-30E51F74A532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E6540801-3EEC-4B45-8BF1-5FDFC232204D}" type="presOf" srcId="{267470EE-A5A6-47B6-B1EE-D271C33E46EB}" destId="{D5E51B4E-B805-46AC-B11F-4834C4436567}" srcOrd="0" destOrd="0" presId="urn:microsoft.com/office/officeart/2005/8/layout/lProcess2"/>
    <dgm:cxn modelId="{D7CA2D01-859E-42BD-91E5-5A3ABA2F3731}" type="presOf" srcId="{27AB75E4-9398-4DB9-AF09-24C3341F862A}" destId="{864CAB13-D387-4496-9ADA-0D5A51D4F2FB}" srcOrd="0" destOrd="0" presId="urn:microsoft.com/office/officeart/2005/8/layout/lProcess2"/>
    <dgm:cxn modelId="{72DD8D03-D1ED-4354-B5AD-BDEDEA74A1CD}" type="presOf" srcId="{3268EA8D-9A86-4E3B-B9DD-ED04918B9486}" destId="{A3FFCF0C-B971-4DB9-9987-7DE598BA2990}" srcOrd="0" destOrd="0" presId="urn:microsoft.com/office/officeart/2005/8/layout/lProcess2"/>
    <dgm:cxn modelId="{E5769109-3824-492C-9F60-F52C12AFCA79}" srcId="{824F3FDA-2054-42FF-9F93-E87FC24798C5}" destId="{9FD7BB22-6992-44A8-8238-9CEA277BB3E6}" srcOrd="1" destOrd="0" parTransId="{1382EA22-7FF7-4E94-84D8-E353ECF5089C}" sibTransId="{6F121A00-D4E2-4BA2-8146-FBBC620D0FCF}"/>
    <dgm:cxn modelId="{5FA87A0C-6B94-4E30-831B-C86EE1C9527E}" type="presOf" srcId="{37C97EA0-3650-4391-9501-2AA06FE74739}" destId="{60202A9A-20EC-4AE3-B0DF-43F7AA9CF10C}" srcOrd="0" destOrd="0" presId="urn:microsoft.com/office/officeart/2005/8/layout/lProcess2"/>
    <dgm:cxn modelId="{B61AC61F-625C-4BC1-8658-0B91DB78D5E7}" srcId="{9FD7BB22-6992-44A8-8238-9CEA277BB3E6}" destId="{96C695E8-D02E-45D0-BC9E-218A8959D632}" srcOrd="2" destOrd="0" parTransId="{E2380249-C672-4F2C-AD4B-3234234A4503}" sibTransId="{E7D9C7EB-15C4-4F9D-8205-AC5906C672BC}"/>
    <dgm:cxn modelId="{DB59FA21-2363-423C-AC44-92726156E9EE}" srcId="{B315F596-2F0C-4724-AEF1-083B1DDDF4B1}" destId="{3F5D2128-4351-421D-9598-7A4B17143D48}" srcOrd="0" destOrd="0" parTransId="{C48F44F3-1E99-4BFE-9615-461BD64F5831}" sibTransId="{F083E64F-5524-4D2F-810A-EE20E32F17E2}"/>
    <dgm:cxn modelId="{F41D2724-37FA-42E4-A4EA-4A90321D7B77}" type="presOf" srcId="{B315F596-2F0C-4724-AEF1-083B1DDDF4B1}" destId="{70279A69-C0B3-4CD8-87C8-6E47947843A8}" srcOrd="1" destOrd="0" presId="urn:microsoft.com/office/officeart/2005/8/layout/lProcess2"/>
    <dgm:cxn modelId="{B8CFF326-4D16-4F38-8604-E1AFAB0C65CE}" type="presOf" srcId="{C0AB094E-F92F-4F38-BD63-C79BD0558298}" destId="{3B930B6C-2099-4517-8475-20739EA39163}" srcOrd="1" destOrd="0" presId="urn:microsoft.com/office/officeart/2005/8/layout/lProcess2"/>
    <dgm:cxn modelId="{0C94EF29-2CE6-465A-9131-61C6429EE7D5}" type="presOf" srcId="{B95EBBEF-B9AE-42DA-838C-BEE25720BE44}" destId="{4D2D8805-8C8F-4E82-A21C-E98B041F3AB7}" srcOrd="0" destOrd="0" presId="urn:microsoft.com/office/officeart/2005/8/layout/lProcess2"/>
    <dgm:cxn modelId="{35BECC2C-6261-4CAC-88F1-730AF90F6533}" srcId="{267470EE-A5A6-47B6-B1EE-D271C33E46EB}" destId="{722F8B70-D3E6-4F92-9B7B-703B4DB1EE86}" srcOrd="1" destOrd="0" parTransId="{78A03091-8DA5-49F6-85EF-6C35625D1E02}" sibTransId="{02D67479-7AE8-456D-A133-BECC1EDD5DA8}"/>
    <dgm:cxn modelId="{C5D3C72E-EC5E-4A6D-94AA-D3AB35F006A9}" srcId="{C0AB094E-F92F-4F38-BD63-C79BD0558298}" destId="{3268EA8D-9A86-4E3B-B9DD-ED04918B9486}" srcOrd="0" destOrd="0" parTransId="{7F6D2D85-083D-416D-9D31-883FD7BC1F37}" sibTransId="{D8FAFB5E-B041-4396-96C0-695FD87FD249}"/>
    <dgm:cxn modelId="{9C4BC52F-FE81-4C53-986B-9C8F1A681FBE}" type="presOf" srcId="{0AC3412B-1876-4ED5-AA54-E8A99050EDD3}" destId="{8CAD79F4-7201-416B-BE31-B15FFAE6207A}" srcOrd="0" destOrd="0" presId="urn:microsoft.com/office/officeart/2005/8/layout/lProcess2"/>
    <dgm:cxn modelId="{A6C01132-1632-458A-8567-9DA973AA9E09}" type="presOf" srcId="{87EA512E-80E2-4E15-AD7F-C409A1BA927A}" destId="{04150C6F-75AD-4761-B60F-F97C92FCC7B1}" srcOrd="1" destOrd="0" presId="urn:microsoft.com/office/officeart/2005/8/layout/lProcess2"/>
    <dgm:cxn modelId="{97B2D233-9A00-4E91-9C9F-623BE47820E6}" type="presOf" srcId="{3F5D2128-4351-421D-9598-7A4B17143D48}" destId="{6D75933B-C120-4F84-AACE-2F8772E4E79A}" srcOrd="0" destOrd="0" presId="urn:microsoft.com/office/officeart/2005/8/layout/lProcess2"/>
    <dgm:cxn modelId="{71366734-D722-4D0C-9F55-C733739E8DFF}" srcId="{87EA512E-80E2-4E15-AD7F-C409A1BA927A}" destId="{D7E97E85-A9DB-48B3-AE77-EEB8D5223A01}" srcOrd="3" destOrd="0" parTransId="{A1C5B15F-3082-414E-BB59-E484AD406479}" sibTransId="{2D32E0D5-4235-44C8-9C23-4D586CDF418B}"/>
    <dgm:cxn modelId="{83F1083B-9C45-4F63-8AF2-29B0295EEAF8}" srcId="{B315F596-2F0C-4724-AEF1-083B1DDDF4B1}" destId="{307E1B71-479A-4AC7-A09B-FF2ACCF15CE3}" srcOrd="3" destOrd="0" parTransId="{9D80C17D-1561-4108-B704-D34203273A17}" sibTransId="{C55C3950-4CE6-4355-8BA2-FD74F89ED459}"/>
    <dgm:cxn modelId="{7A30573C-ED09-4164-AB87-111D10620935}" type="presOf" srcId="{F27ED34D-FE21-4216-8C56-3066AF444C3B}" destId="{963F1698-ADC3-421A-95BB-0BB91518088F}" srcOrd="0" destOrd="0" presId="urn:microsoft.com/office/officeart/2005/8/layout/lProcess2"/>
    <dgm:cxn modelId="{3846AB3C-4E78-4629-8329-0671B9948055}" srcId="{27AB75E4-9398-4DB9-AF09-24C3341F862A}" destId="{526D0794-40E5-49C9-8500-7F4DC5EB5CAD}" srcOrd="1" destOrd="0" parTransId="{782B649B-53C2-47E7-A9E5-185BD216855A}" sibTransId="{5E2CDCA2-686D-4514-89BE-B6EB283C66DA}"/>
    <dgm:cxn modelId="{0123335B-2DFB-4EFA-9F6D-4AF0B7A47D16}" type="presOf" srcId="{62364B15-9438-4CCB-8A88-099419AAFCDC}" destId="{49618379-4466-466F-A499-A50EA448BC34}" srcOrd="0" destOrd="0" presId="urn:microsoft.com/office/officeart/2005/8/layout/lProcess2"/>
    <dgm:cxn modelId="{C9532665-EC98-4863-974E-25AC7329ADC1}" type="presOf" srcId="{526D0794-40E5-49C9-8500-7F4DC5EB5CAD}" destId="{56650506-7B6F-4164-A5C0-679DF92B0559}" srcOrd="0" destOrd="0" presId="urn:microsoft.com/office/officeart/2005/8/layout/lProcess2"/>
    <dgm:cxn modelId="{3414C765-68D4-4E5F-B576-1BC33E100FAB}" type="presOf" srcId="{87EA512E-80E2-4E15-AD7F-C409A1BA927A}" destId="{1CC86961-2E34-4D73-9D47-AE00F5E78896}" srcOrd="0" destOrd="0" presId="urn:microsoft.com/office/officeart/2005/8/layout/lProcess2"/>
    <dgm:cxn modelId="{1F85B64D-0E5D-43D5-B1FB-F0870A692635}" type="presOf" srcId="{9FD7BB22-6992-44A8-8238-9CEA277BB3E6}" destId="{2A99481C-26DC-4EAA-A831-62BCAFFBC86A}" srcOrd="1" destOrd="0" presId="urn:microsoft.com/office/officeart/2005/8/layout/lProcess2"/>
    <dgm:cxn modelId="{625B0554-1163-4676-A887-73AEF127E22D}" srcId="{824F3FDA-2054-42FF-9F93-E87FC24798C5}" destId="{C0AB094E-F92F-4F38-BD63-C79BD0558298}" srcOrd="5" destOrd="0" parTransId="{141D2556-FDBA-4227-91B0-E30F2F88D246}" sibTransId="{74B77441-5C87-4E50-8CF4-4F546E18E07D}"/>
    <dgm:cxn modelId="{902E127A-EDB5-40C8-81DE-D4024FECDDF9}" type="presOf" srcId="{267470EE-A5A6-47B6-B1EE-D271C33E46EB}" destId="{252BDAB6-16FA-4575-AECE-81C4B0256BEE}" srcOrd="1" destOrd="0" presId="urn:microsoft.com/office/officeart/2005/8/layout/lProcess2"/>
    <dgm:cxn modelId="{85479A7B-2F3B-492C-AD45-1F49BBF2B1EA}" srcId="{87EA512E-80E2-4E15-AD7F-C409A1BA927A}" destId="{7AA7E8B7-B946-455F-8A39-3BD4EDCC583C}" srcOrd="1" destOrd="0" parTransId="{2D53D821-F388-461B-8064-11DCB0EECDAE}" sibTransId="{C75487F9-99F6-4836-954C-DC91F80D84A9}"/>
    <dgm:cxn modelId="{95504981-598F-4C71-A4C8-A7201A27F869}" type="presOf" srcId="{722F8B70-D3E6-4F92-9B7B-703B4DB1EE86}" destId="{9578C198-704E-45F4-8F97-2BCFDBAA49BF}" srcOrd="0" destOrd="0" presId="urn:microsoft.com/office/officeart/2005/8/layout/lProcess2"/>
    <dgm:cxn modelId="{2535C782-4F40-4C43-8693-102623F6B899}" type="presOf" srcId="{634EE0E4-4B3F-4C17-8477-8DB0434F8637}" destId="{A864D875-E865-4963-B64F-4E122A4B38E4}" srcOrd="0" destOrd="0" presId="urn:microsoft.com/office/officeart/2005/8/layout/lProcess2"/>
    <dgm:cxn modelId="{06830687-FE2F-4743-A089-DDAC14D20D63}" type="presOf" srcId="{C0AB094E-F92F-4F38-BD63-C79BD0558298}" destId="{F9B5ABCB-5810-4585-97A2-2869F7731320}" srcOrd="0" destOrd="0" presId="urn:microsoft.com/office/officeart/2005/8/layout/lProcess2"/>
    <dgm:cxn modelId="{0B1D1F8A-4A72-413E-A33E-E8E93ED4A4F1}" type="presOf" srcId="{9FD7BB22-6992-44A8-8238-9CEA277BB3E6}" destId="{D686C1E1-1AC2-4FFB-8729-B6E91E438981}" srcOrd="0" destOrd="0" presId="urn:microsoft.com/office/officeart/2005/8/layout/lProcess2"/>
    <dgm:cxn modelId="{4512FC91-255F-4E87-99AD-5ADAE7C61A7B}" srcId="{824F3FDA-2054-42FF-9F93-E87FC24798C5}" destId="{87EA512E-80E2-4E15-AD7F-C409A1BA927A}" srcOrd="0" destOrd="0" parTransId="{5D3BA8B1-19A6-476D-8C26-1972315561C7}" sibTransId="{22A8CF7D-CCE6-44D4-A207-2DEE3767C59B}"/>
    <dgm:cxn modelId="{631C1192-4D1F-44A1-9CED-B27187DDBD3C}" srcId="{824F3FDA-2054-42FF-9F93-E87FC24798C5}" destId="{267470EE-A5A6-47B6-B1EE-D271C33E46EB}" srcOrd="3" destOrd="0" parTransId="{97D860DD-516C-4CCE-BF60-C505952C1334}" sibTransId="{48C2C97F-DF24-48F8-8F8A-002C912920F1}"/>
    <dgm:cxn modelId="{26971094-EE01-44B8-8941-FC2BC53D5482}" srcId="{87EA512E-80E2-4E15-AD7F-C409A1BA927A}" destId="{C4FA3527-E95D-48EC-93A0-9EBFBA86847E}" srcOrd="2" destOrd="0" parTransId="{ECEA1BED-2879-46E6-8920-142DC7CF2FDD}" sibTransId="{E851887D-DC01-4C60-A43D-7CCF4DC65A6B}"/>
    <dgm:cxn modelId="{443A3E94-B8A3-46D4-BCFF-ACE1F0B2FBA6}" type="presOf" srcId="{D7E97E85-A9DB-48B3-AE77-EEB8D5223A01}" destId="{1A799F5E-DE14-4A07-BB52-F9776AB9AB3D}" srcOrd="0" destOrd="0" presId="urn:microsoft.com/office/officeart/2005/8/layout/lProcess2"/>
    <dgm:cxn modelId="{57181398-2EE5-431D-A11A-8989C80CCF20}" srcId="{27AB75E4-9398-4DB9-AF09-24C3341F862A}" destId="{62364B15-9438-4CCB-8A88-099419AAFCDC}" srcOrd="0" destOrd="0" parTransId="{264B22BB-2802-462A-B72C-D43FE28B1391}" sibTransId="{BC96B6C0-332F-4DCE-A547-0457C49002BC}"/>
    <dgm:cxn modelId="{CF7D9599-EBB8-4D68-A6F7-22B2FEA592D7}" type="presOf" srcId="{307E1B71-479A-4AC7-A09B-FF2ACCF15CE3}" destId="{02D21951-F59F-476B-AC3F-B31D2E36C76D}" srcOrd="0" destOrd="0" presId="urn:microsoft.com/office/officeart/2005/8/layout/lProcess2"/>
    <dgm:cxn modelId="{398FDC9A-F109-44D3-9F3D-97D54F55718B}" type="presOf" srcId="{7AA7E8B7-B946-455F-8A39-3BD4EDCC583C}" destId="{25BC5BE0-75A7-4F63-9B6D-7C6775C8A18E}" srcOrd="0" destOrd="0" presId="urn:microsoft.com/office/officeart/2005/8/layout/lProcess2"/>
    <dgm:cxn modelId="{F0280CA7-5929-4EA3-97D4-1AAFDD582FC9}" srcId="{9FD7BB22-6992-44A8-8238-9CEA277BB3E6}" destId="{5148B262-279E-4BE2-AA03-B19BCDC77417}" srcOrd="0" destOrd="0" parTransId="{6185F90F-42F3-46D8-8C57-9AF5AD702137}" sibTransId="{F27FB1DB-ABC4-46D5-8A2C-92BA44544E11}"/>
    <dgm:cxn modelId="{2C0F45A9-3442-4157-BA43-BC001013C479}" type="presOf" srcId="{5148B262-279E-4BE2-AA03-B19BCDC77417}" destId="{B818EE72-CFD6-4D17-8A3C-2D4EF8C0DA2C}" srcOrd="0" destOrd="0" presId="urn:microsoft.com/office/officeart/2005/8/layout/lProcess2"/>
    <dgm:cxn modelId="{38CB97B5-C13C-4290-86D9-12F8391BB66F}" srcId="{824F3FDA-2054-42FF-9F93-E87FC24798C5}" destId="{B315F596-2F0C-4724-AEF1-083B1DDDF4B1}" srcOrd="4" destOrd="0" parTransId="{65D0C963-6733-4291-AB02-80C8AEB96710}" sibTransId="{8B4BB815-6C80-4707-9649-C4D174B3A345}"/>
    <dgm:cxn modelId="{1884EBB8-92B9-4D39-A70A-EA8D5B9221DB}" srcId="{87EA512E-80E2-4E15-AD7F-C409A1BA927A}" destId="{B95EBBEF-B9AE-42DA-838C-BEE25720BE44}" srcOrd="0" destOrd="0" parTransId="{2FC3A765-8D74-4A64-B4CB-612DD0309209}" sibTransId="{3EEBAF15-929A-4B43-830D-0D53A235B8EE}"/>
    <dgm:cxn modelId="{4E9F5CBE-9B1D-455D-8A06-AA35BCF48C3C}" type="presOf" srcId="{C4FA3527-E95D-48EC-93A0-9EBFBA86847E}" destId="{798B01EF-450E-4296-B6E0-8247E53B59D0}" srcOrd="0" destOrd="0" presId="urn:microsoft.com/office/officeart/2005/8/layout/lProcess2"/>
    <dgm:cxn modelId="{B14445C0-A4F0-43B4-840C-293592B7C2DC}" type="presOf" srcId="{78A0426B-63A6-4667-B8A5-30E51F74A532}" destId="{BCF249CB-C67C-4FB2-84D9-E0B8566C8D74}" srcOrd="0" destOrd="0" presId="urn:microsoft.com/office/officeart/2005/8/layout/lProcess2"/>
    <dgm:cxn modelId="{CF2A7DCA-A4CA-48F2-BEC1-00502B133799}" srcId="{C0AB094E-F92F-4F38-BD63-C79BD0558298}" destId="{78A0426B-63A6-4667-B8A5-30E51F74A532}" srcOrd="1" destOrd="0" parTransId="{9E0A7E42-781E-4C66-A698-57B7F6843F65}" sibTransId="{112968EA-2795-4B8A-9CDC-37BA1B919BC2}"/>
    <dgm:cxn modelId="{0CFEDECB-7C92-4907-9587-27B780DB8258}" type="presOf" srcId="{96C695E8-D02E-45D0-BC9E-218A8959D632}" destId="{79E7FF27-7E98-4221-A13F-5A8E35082E5A}" srcOrd="0" destOrd="0" presId="urn:microsoft.com/office/officeart/2005/8/layout/lProcess2"/>
    <dgm:cxn modelId="{1D67B4D3-DBFA-4862-AF5A-3DE3A46F8779}" srcId="{B315F596-2F0C-4724-AEF1-083B1DDDF4B1}" destId="{F27ED34D-FE21-4216-8C56-3066AF444C3B}" srcOrd="1" destOrd="0" parTransId="{AA8EE194-9A6A-4B2F-B184-5204DAF7AF45}" sibTransId="{F55F8022-5E76-4C76-865C-8409490FAA78}"/>
    <dgm:cxn modelId="{2AD6AED9-3211-472D-A44D-A181EE14DC31}" srcId="{27AB75E4-9398-4DB9-AF09-24C3341F862A}" destId="{0AC3412B-1876-4ED5-AA54-E8A99050EDD3}" srcOrd="2" destOrd="0" parTransId="{A754CE85-A21D-4A47-892B-60627FA137CB}" sibTransId="{DEA83123-E1C8-40F8-81DE-A5F42C212C18}"/>
    <dgm:cxn modelId="{AF8746DA-AE72-4E3F-85F8-71E2862D83A8}" type="presOf" srcId="{824F3FDA-2054-42FF-9F93-E87FC24798C5}" destId="{7A75FEDF-6298-4A3B-9953-6166EDEF108C}" srcOrd="0" destOrd="0" presId="urn:microsoft.com/office/officeart/2005/8/layout/lProcess2"/>
    <dgm:cxn modelId="{8B60CBDE-3FBB-4BC2-B689-74EA588DE4BF}" type="presOf" srcId="{5086B886-CDC6-4E5D-A62D-F3C84D63BE22}" destId="{AF91B527-37D4-479D-98DD-5B34796018E0}" srcOrd="0" destOrd="0" presId="urn:microsoft.com/office/officeart/2005/8/layout/lProcess2"/>
    <dgm:cxn modelId="{3EF1E3E2-6674-42CE-8218-91899D5FF578}" srcId="{B315F596-2F0C-4724-AEF1-083B1DDDF4B1}" destId="{634EE0E4-4B3F-4C17-8477-8DB0434F8637}" srcOrd="2" destOrd="0" parTransId="{9271EA36-986D-4761-9849-5728CAE99522}" sibTransId="{DC192228-64D8-49BB-AD2F-68796160CC68}"/>
    <dgm:cxn modelId="{987EB5EA-882D-4FCF-B632-2E7656537C55}" type="presOf" srcId="{B315F596-2F0C-4724-AEF1-083B1DDDF4B1}" destId="{5E602642-C289-4C8C-B237-BE6A311FF661}" srcOrd="0" destOrd="0" presId="urn:microsoft.com/office/officeart/2005/8/layout/lProcess2"/>
    <dgm:cxn modelId="{42ED42EF-CC0A-47D2-A8AF-CB50A8BC3137}" srcId="{9FD7BB22-6992-44A8-8238-9CEA277BB3E6}" destId="{37C97EA0-3650-4391-9501-2AA06FE74739}" srcOrd="1" destOrd="0" parTransId="{ED3A6F69-6D49-4D77-8771-2DD00AADEA29}" sibTransId="{CC13F2E1-4E0A-47B5-B065-C56D3D999620}"/>
    <dgm:cxn modelId="{A275A5F2-4BC1-4287-8C93-A6C0799499D7}" srcId="{267470EE-A5A6-47B6-B1EE-D271C33E46EB}" destId="{5086B886-CDC6-4E5D-A62D-F3C84D63BE22}" srcOrd="0" destOrd="0" parTransId="{3724EFFB-5134-4B7E-BA35-A15A981AB9D1}" sibTransId="{CCCABE59-1E17-4CEA-B9CA-286F5950E2F7}"/>
    <dgm:cxn modelId="{670307FB-88FA-4854-B4E7-9BF12B8D341B}" srcId="{824F3FDA-2054-42FF-9F93-E87FC24798C5}" destId="{27AB75E4-9398-4DB9-AF09-24C3341F862A}" srcOrd="2" destOrd="0" parTransId="{01DF9559-DCE0-486B-AB97-91C7F25BEA07}" sibTransId="{88A774BA-1838-4C58-89B1-1DB62FD6BCDB}"/>
    <dgm:cxn modelId="{2984F0FF-4983-4DB1-AB77-F90950DFAF4B}" type="presOf" srcId="{27AB75E4-9398-4DB9-AF09-24C3341F862A}" destId="{5E9FD6F1-F5FF-4803-BCF4-9BD9C37AB4D6}" srcOrd="1" destOrd="0" presId="urn:microsoft.com/office/officeart/2005/8/layout/lProcess2"/>
    <dgm:cxn modelId="{830AED62-C8AA-4A7E-A76C-7FFB31954043}" type="presParOf" srcId="{7A75FEDF-6298-4A3B-9953-6166EDEF108C}" destId="{A5C49C6F-F5E0-47FD-AA59-A8FD31983416}" srcOrd="0" destOrd="0" presId="urn:microsoft.com/office/officeart/2005/8/layout/lProcess2"/>
    <dgm:cxn modelId="{3CAD8610-6B0F-4AA0-9AAF-1C2389355C61}" type="presParOf" srcId="{A5C49C6F-F5E0-47FD-AA59-A8FD31983416}" destId="{1CC86961-2E34-4D73-9D47-AE00F5E78896}" srcOrd="0" destOrd="0" presId="urn:microsoft.com/office/officeart/2005/8/layout/lProcess2"/>
    <dgm:cxn modelId="{D9FC0AD9-DD49-43E0-99F8-C725D585336D}" type="presParOf" srcId="{A5C49C6F-F5E0-47FD-AA59-A8FD31983416}" destId="{04150C6F-75AD-4761-B60F-F97C92FCC7B1}" srcOrd="1" destOrd="0" presId="urn:microsoft.com/office/officeart/2005/8/layout/lProcess2"/>
    <dgm:cxn modelId="{63B8A1B4-9D78-4D89-BBDF-3FDC9E11E2D8}" type="presParOf" srcId="{A5C49C6F-F5E0-47FD-AA59-A8FD31983416}" destId="{6C899BC7-514D-4513-BC60-1234CF05967F}" srcOrd="2" destOrd="0" presId="urn:microsoft.com/office/officeart/2005/8/layout/lProcess2"/>
    <dgm:cxn modelId="{CA5AF01C-1F17-4300-ACD4-E9369F623DCC}" type="presParOf" srcId="{6C899BC7-514D-4513-BC60-1234CF05967F}" destId="{73609C09-662F-4031-BBED-E06CA5ABABC7}" srcOrd="0" destOrd="0" presId="urn:microsoft.com/office/officeart/2005/8/layout/lProcess2"/>
    <dgm:cxn modelId="{FA19A74C-052D-4998-B96F-6DF61F81B501}" type="presParOf" srcId="{73609C09-662F-4031-BBED-E06CA5ABABC7}" destId="{4D2D8805-8C8F-4E82-A21C-E98B041F3AB7}" srcOrd="0" destOrd="0" presId="urn:microsoft.com/office/officeart/2005/8/layout/lProcess2"/>
    <dgm:cxn modelId="{E90A5ABC-2A3E-4870-990B-CE7B8B6956D4}" type="presParOf" srcId="{73609C09-662F-4031-BBED-E06CA5ABABC7}" destId="{47BD3DE6-C5EF-43E2-905F-808E64151AE1}" srcOrd="1" destOrd="0" presId="urn:microsoft.com/office/officeart/2005/8/layout/lProcess2"/>
    <dgm:cxn modelId="{633EB91B-6747-4981-B533-4FEC9D558E22}" type="presParOf" srcId="{73609C09-662F-4031-BBED-E06CA5ABABC7}" destId="{25BC5BE0-75A7-4F63-9B6D-7C6775C8A18E}" srcOrd="2" destOrd="0" presId="urn:microsoft.com/office/officeart/2005/8/layout/lProcess2"/>
    <dgm:cxn modelId="{AB6C8A5C-F665-471C-9096-229F24C78A62}" type="presParOf" srcId="{73609C09-662F-4031-BBED-E06CA5ABABC7}" destId="{928DCD43-1FF4-4002-9DCD-D539C45D133E}" srcOrd="3" destOrd="0" presId="urn:microsoft.com/office/officeart/2005/8/layout/lProcess2"/>
    <dgm:cxn modelId="{6DC86F22-9D0F-45F4-8388-4D795CA95615}" type="presParOf" srcId="{73609C09-662F-4031-BBED-E06CA5ABABC7}" destId="{798B01EF-450E-4296-B6E0-8247E53B59D0}" srcOrd="4" destOrd="0" presId="urn:microsoft.com/office/officeart/2005/8/layout/lProcess2"/>
    <dgm:cxn modelId="{BFECDF38-44D2-4AE1-B218-BAFD2F9A0E75}" type="presParOf" srcId="{73609C09-662F-4031-BBED-E06CA5ABABC7}" destId="{0ACD5EBE-A82E-42A0-9736-E2DCA72BEAF5}" srcOrd="5" destOrd="0" presId="urn:microsoft.com/office/officeart/2005/8/layout/lProcess2"/>
    <dgm:cxn modelId="{DBFBACC2-8ADD-403B-8D55-FC0FE7E5CB14}" type="presParOf" srcId="{73609C09-662F-4031-BBED-E06CA5ABABC7}" destId="{1A799F5E-DE14-4A07-BB52-F9776AB9AB3D}" srcOrd="6" destOrd="0" presId="urn:microsoft.com/office/officeart/2005/8/layout/lProcess2"/>
    <dgm:cxn modelId="{90069127-43FD-4B83-B6CF-5DDA9C2631E2}" type="presParOf" srcId="{7A75FEDF-6298-4A3B-9953-6166EDEF108C}" destId="{C1D65807-D054-44E1-A63F-29EBD4EC0240}" srcOrd="1" destOrd="0" presId="urn:microsoft.com/office/officeart/2005/8/layout/lProcess2"/>
    <dgm:cxn modelId="{209870A8-CEC0-4075-BADE-0D791D800B7F}" type="presParOf" srcId="{7A75FEDF-6298-4A3B-9953-6166EDEF108C}" destId="{1B66D1BF-9AF0-4529-8D47-4FB93F4647B6}" srcOrd="2" destOrd="0" presId="urn:microsoft.com/office/officeart/2005/8/layout/lProcess2"/>
    <dgm:cxn modelId="{AE58CDBF-E643-4AA5-8D03-4D393E3474AD}" type="presParOf" srcId="{1B66D1BF-9AF0-4529-8D47-4FB93F4647B6}" destId="{D686C1E1-1AC2-4FFB-8729-B6E91E438981}" srcOrd="0" destOrd="0" presId="urn:microsoft.com/office/officeart/2005/8/layout/lProcess2"/>
    <dgm:cxn modelId="{B866CAFF-2E4C-413B-9477-170ECC190E7C}" type="presParOf" srcId="{1B66D1BF-9AF0-4529-8D47-4FB93F4647B6}" destId="{2A99481C-26DC-4EAA-A831-62BCAFFBC86A}" srcOrd="1" destOrd="0" presId="urn:microsoft.com/office/officeart/2005/8/layout/lProcess2"/>
    <dgm:cxn modelId="{9B81D750-EE6B-49AE-9353-B3895E800BE9}" type="presParOf" srcId="{1B66D1BF-9AF0-4529-8D47-4FB93F4647B6}" destId="{65653F28-4D30-4ADE-ABED-6CBD7963065A}" srcOrd="2" destOrd="0" presId="urn:microsoft.com/office/officeart/2005/8/layout/lProcess2"/>
    <dgm:cxn modelId="{E9EFB658-DFFA-4233-A569-E87786650E45}" type="presParOf" srcId="{65653F28-4D30-4ADE-ABED-6CBD7963065A}" destId="{F1F58AFE-FE71-4EEE-B0B6-5A5B591D85DF}" srcOrd="0" destOrd="0" presId="urn:microsoft.com/office/officeart/2005/8/layout/lProcess2"/>
    <dgm:cxn modelId="{4B36D00B-822C-4012-8A49-64B44DBE1AF2}" type="presParOf" srcId="{F1F58AFE-FE71-4EEE-B0B6-5A5B591D85DF}" destId="{B818EE72-CFD6-4D17-8A3C-2D4EF8C0DA2C}" srcOrd="0" destOrd="0" presId="urn:microsoft.com/office/officeart/2005/8/layout/lProcess2"/>
    <dgm:cxn modelId="{210A4680-7898-4D6C-9E47-DE09DCEA8773}" type="presParOf" srcId="{F1F58AFE-FE71-4EEE-B0B6-5A5B591D85DF}" destId="{FD4545CC-843A-4F53-A921-12BA4BC96BF1}" srcOrd="1" destOrd="0" presId="urn:microsoft.com/office/officeart/2005/8/layout/lProcess2"/>
    <dgm:cxn modelId="{6A956B59-6670-45B5-841E-0E960BD70B28}" type="presParOf" srcId="{F1F58AFE-FE71-4EEE-B0B6-5A5B591D85DF}" destId="{60202A9A-20EC-4AE3-B0DF-43F7AA9CF10C}" srcOrd="2" destOrd="0" presId="urn:microsoft.com/office/officeart/2005/8/layout/lProcess2"/>
    <dgm:cxn modelId="{CC3D12C4-52EE-433D-9938-C99DC02C527E}" type="presParOf" srcId="{F1F58AFE-FE71-4EEE-B0B6-5A5B591D85DF}" destId="{90AD06A1-FCD9-4F23-9D01-92A02627A55D}" srcOrd="3" destOrd="0" presId="urn:microsoft.com/office/officeart/2005/8/layout/lProcess2"/>
    <dgm:cxn modelId="{6BDD86EF-2145-49CE-A696-056EBE0D9FD4}" type="presParOf" srcId="{F1F58AFE-FE71-4EEE-B0B6-5A5B591D85DF}" destId="{79E7FF27-7E98-4221-A13F-5A8E35082E5A}" srcOrd="4" destOrd="0" presId="urn:microsoft.com/office/officeart/2005/8/layout/lProcess2"/>
    <dgm:cxn modelId="{2CAEB63E-BCFC-46C7-B944-10025FA5164F}" type="presParOf" srcId="{7A75FEDF-6298-4A3B-9953-6166EDEF108C}" destId="{62EC8F99-B1F4-4BB6-A3DB-07E12761A86F}" srcOrd="3" destOrd="0" presId="urn:microsoft.com/office/officeart/2005/8/layout/lProcess2"/>
    <dgm:cxn modelId="{7DEF2322-7075-49C9-B00B-53ECE9B5F141}" type="presParOf" srcId="{7A75FEDF-6298-4A3B-9953-6166EDEF108C}" destId="{FF0722A3-9C0B-4C5F-AEE9-BED56CA7C8AF}" srcOrd="4" destOrd="0" presId="urn:microsoft.com/office/officeart/2005/8/layout/lProcess2"/>
    <dgm:cxn modelId="{D14E3653-3E12-47AC-AB17-520F341B6C12}" type="presParOf" srcId="{FF0722A3-9C0B-4C5F-AEE9-BED56CA7C8AF}" destId="{864CAB13-D387-4496-9ADA-0D5A51D4F2FB}" srcOrd="0" destOrd="0" presId="urn:microsoft.com/office/officeart/2005/8/layout/lProcess2"/>
    <dgm:cxn modelId="{5FA2CFFE-EA53-4F8C-BE2E-73B42B14BD81}" type="presParOf" srcId="{FF0722A3-9C0B-4C5F-AEE9-BED56CA7C8AF}" destId="{5E9FD6F1-F5FF-4803-BCF4-9BD9C37AB4D6}" srcOrd="1" destOrd="0" presId="urn:microsoft.com/office/officeart/2005/8/layout/lProcess2"/>
    <dgm:cxn modelId="{28D6B8F7-5E3F-4247-B92C-003A601A89F9}" type="presParOf" srcId="{FF0722A3-9C0B-4C5F-AEE9-BED56CA7C8AF}" destId="{957D8F98-6510-43EC-A0F9-65C2350EFB97}" srcOrd="2" destOrd="0" presId="urn:microsoft.com/office/officeart/2005/8/layout/lProcess2"/>
    <dgm:cxn modelId="{4ED28F52-2E79-4E32-A89F-E6B298644E76}" type="presParOf" srcId="{957D8F98-6510-43EC-A0F9-65C2350EFB97}" destId="{259AE599-E652-4B05-B32A-E8CAB34C63B5}" srcOrd="0" destOrd="0" presId="urn:microsoft.com/office/officeart/2005/8/layout/lProcess2"/>
    <dgm:cxn modelId="{F22A340F-0DD0-419B-8B39-12EC111C155B}" type="presParOf" srcId="{259AE599-E652-4B05-B32A-E8CAB34C63B5}" destId="{49618379-4466-466F-A499-A50EA448BC34}" srcOrd="0" destOrd="0" presId="urn:microsoft.com/office/officeart/2005/8/layout/lProcess2"/>
    <dgm:cxn modelId="{E3E67E7E-E9D1-4A00-B9C3-943FE7D55EF5}" type="presParOf" srcId="{259AE599-E652-4B05-B32A-E8CAB34C63B5}" destId="{0247AC81-BC13-41D9-AE81-FDC3A4BCD691}" srcOrd="1" destOrd="0" presId="urn:microsoft.com/office/officeart/2005/8/layout/lProcess2"/>
    <dgm:cxn modelId="{67C5204A-2DD8-4E34-8004-D14CC6EDAD2E}" type="presParOf" srcId="{259AE599-E652-4B05-B32A-E8CAB34C63B5}" destId="{56650506-7B6F-4164-A5C0-679DF92B0559}" srcOrd="2" destOrd="0" presId="urn:microsoft.com/office/officeart/2005/8/layout/lProcess2"/>
    <dgm:cxn modelId="{70E45E18-3DF5-47A5-A783-7210C0F36A70}" type="presParOf" srcId="{259AE599-E652-4B05-B32A-E8CAB34C63B5}" destId="{2B86AF61-4D66-4B19-A2D5-FF990206EE67}" srcOrd="3" destOrd="0" presId="urn:microsoft.com/office/officeart/2005/8/layout/lProcess2"/>
    <dgm:cxn modelId="{95B6489C-268F-49B8-BA74-E71E4EA0FD13}" type="presParOf" srcId="{259AE599-E652-4B05-B32A-E8CAB34C63B5}" destId="{8CAD79F4-7201-416B-BE31-B15FFAE6207A}" srcOrd="4" destOrd="0" presId="urn:microsoft.com/office/officeart/2005/8/layout/lProcess2"/>
    <dgm:cxn modelId="{19FA1C5E-4CA6-405F-B802-24AEC2054E5B}" type="presParOf" srcId="{7A75FEDF-6298-4A3B-9953-6166EDEF108C}" destId="{FF8D7EFC-0189-4167-98BB-6D5ABE5CA3E9}" srcOrd="5" destOrd="0" presId="urn:microsoft.com/office/officeart/2005/8/layout/lProcess2"/>
    <dgm:cxn modelId="{9B5C5238-66B8-43C5-AA43-6533009BB725}" type="presParOf" srcId="{7A75FEDF-6298-4A3B-9953-6166EDEF108C}" destId="{5614D193-73A9-4A43-8EEE-196F0EB7A735}" srcOrd="6" destOrd="0" presId="urn:microsoft.com/office/officeart/2005/8/layout/lProcess2"/>
    <dgm:cxn modelId="{92A57408-79C5-492E-9E88-4B4595B6CCC8}" type="presParOf" srcId="{5614D193-73A9-4A43-8EEE-196F0EB7A735}" destId="{D5E51B4E-B805-46AC-B11F-4834C4436567}" srcOrd="0" destOrd="0" presId="urn:microsoft.com/office/officeart/2005/8/layout/lProcess2"/>
    <dgm:cxn modelId="{3D8C1A35-13BE-4A96-894B-4F73925F2BAD}" type="presParOf" srcId="{5614D193-73A9-4A43-8EEE-196F0EB7A735}" destId="{252BDAB6-16FA-4575-AECE-81C4B0256BEE}" srcOrd="1" destOrd="0" presId="urn:microsoft.com/office/officeart/2005/8/layout/lProcess2"/>
    <dgm:cxn modelId="{DFC8B3E5-24BD-4CF1-8822-E12A4AF388F2}" type="presParOf" srcId="{5614D193-73A9-4A43-8EEE-196F0EB7A735}" destId="{A9BE8D20-6F05-4E8B-B24E-C46F1C11B73E}" srcOrd="2" destOrd="0" presId="urn:microsoft.com/office/officeart/2005/8/layout/lProcess2"/>
    <dgm:cxn modelId="{D9D51CB9-BB88-4A76-8E71-4F41D2D2C3AD}" type="presParOf" srcId="{A9BE8D20-6F05-4E8B-B24E-C46F1C11B73E}" destId="{0805C633-0C3E-4C8C-8196-6DC40AC4FB38}" srcOrd="0" destOrd="0" presId="urn:microsoft.com/office/officeart/2005/8/layout/lProcess2"/>
    <dgm:cxn modelId="{418092E3-AF56-4B38-8A76-B275BABFE6DA}" type="presParOf" srcId="{0805C633-0C3E-4C8C-8196-6DC40AC4FB38}" destId="{AF91B527-37D4-479D-98DD-5B34796018E0}" srcOrd="0" destOrd="0" presId="urn:microsoft.com/office/officeart/2005/8/layout/lProcess2"/>
    <dgm:cxn modelId="{40E5EF2B-686D-40CB-A432-E698CB40C97F}" type="presParOf" srcId="{0805C633-0C3E-4C8C-8196-6DC40AC4FB38}" destId="{31F49FF2-B014-49E8-A361-8330DCEC3351}" srcOrd="1" destOrd="0" presId="urn:microsoft.com/office/officeart/2005/8/layout/lProcess2"/>
    <dgm:cxn modelId="{EF7F3492-C43C-41E0-8125-FD99302ED04B}" type="presParOf" srcId="{0805C633-0C3E-4C8C-8196-6DC40AC4FB38}" destId="{9578C198-704E-45F4-8F97-2BCFDBAA49BF}" srcOrd="2" destOrd="0" presId="urn:microsoft.com/office/officeart/2005/8/layout/lProcess2"/>
    <dgm:cxn modelId="{F8CBD80C-062D-47B7-8229-CB295028B4D6}" type="presParOf" srcId="{7A75FEDF-6298-4A3B-9953-6166EDEF108C}" destId="{8B44B780-7AB1-49FF-B5D6-B40B20183700}" srcOrd="7" destOrd="0" presId="urn:microsoft.com/office/officeart/2005/8/layout/lProcess2"/>
    <dgm:cxn modelId="{4AD3527A-2CED-4623-A180-A7069223251C}" type="presParOf" srcId="{7A75FEDF-6298-4A3B-9953-6166EDEF108C}" destId="{FFEBC355-ACDF-43C5-A35E-FA8291AB3C87}" srcOrd="8" destOrd="0" presId="urn:microsoft.com/office/officeart/2005/8/layout/lProcess2"/>
    <dgm:cxn modelId="{CCCBDA0F-5E3B-43C4-9DC2-579770229DAD}" type="presParOf" srcId="{FFEBC355-ACDF-43C5-A35E-FA8291AB3C87}" destId="{5E602642-C289-4C8C-B237-BE6A311FF661}" srcOrd="0" destOrd="0" presId="urn:microsoft.com/office/officeart/2005/8/layout/lProcess2"/>
    <dgm:cxn modelId="{CE566716-BD85-4F78-B13F-B58D214F01F5}" type="presParOf" srcId="{FFEBC355-ACDF-43C5-A35E-FA8291AB3C87}" destId="{70279A69-C0B3-4CD8-87C8-6E47947843A8}" srcOrd="1" destOrd="0" presId="urn:microsoft.com/office/officeart/2005/8/layout/lProcess2"/>
    <dgm:cxn modelId="{CE66CC2D-DCE1-4EA6-B646-41A128D4650D}" type="presParOf" srcId="{FFEBC355-ACDF-43C5-A35E-FA8291AB3C87}" destId="{60D54E10-9F95-49E4-B826-879921C6B2C3}" srcOrd="2" destOrd="0" presId="urn:microsoft.com/office/officeart/2005/8/layout/lProcess2"/>
    <dgm:cxn modelId="{0561DC34-0494-4A40-AFAF-92F57A2A1E84}" type="presParOf" srcId="{60D54E10-9F95-49E4-B826-879921C6B2C3}" destId="{4388AC8E-FAA2-4A65-AFC3-D379FD901DA9}" srcOrd="0" destOrd="0" presId="urn:microsoft.com/office/officeart/2005/8/layout/lProcess2"/>
    <dgm:cxn modelId="{1FF05D49-C483-4523-BAD2-A38999ECDD37}" type="presParOf" srcId="{4388AC8E-FAA2-4A65-AFC3-D379FD901DA9}" destId="{6D75933B-C120-4F84-AACE-2F8772E4E79A}" srcOrd="0" destOrd="0" presId="urn:microsoft.com/office/officeart/2005/8/layout/lProcess2"/>
    <dgm:cxn modelId="{F56BC324-0F64-4645-93F8-F9BC1F51430D}" type="presParOf" srcId="{4388AC8E-FAA2-4A65-AFC3-D379FD901DA9}" destId="{8C3662AD-7761-4609-AD7C-3224526374DC}" srcOrd="1" destOrd="0" presId="urn:microsoft.com/office/officeart/2005/8/layout/lProcess2"/>
    <dgm:cxn modelId="{0267BF64-4579-4047-B78C-E9F26F07E7D9}" type="presParOf" srcId="{4388AC8E-FAA2-4A65-AFC3-D379FD901DA9}" destId="{963F1698-ADC3-421A-95BB-0BB91518088F}" srcOrd="2" destOrd="0" presId="urn:microsoft.com/office/officeart/2005/8/layout/lProcess2"/>
    <dgm:cxn modelId="{32ACBD82-3272-4094-9195-DE3421C8D7B0}" type="presParOf" srcId="{4388AC8E-FAA2-4A65-AFC3-D379FD901DA9}" destId="{5A0BFD2D-6146-4396-A74A-A9C1BABCFD44}" srcOrd="3" destOrd="0" presId="urn:microsoft.com/office/officeart/2005/8/layout/lProcess2"/>
    <dgm:cxn modelId="{2A3D617E-43ED-4EF4-A721-7A3A3518137A}" type="presParOf" srcId="{4388AC8E-FAA2-4A65-AFC3-D379FD901DA9}" destId="{A864D875-E865-4963-B64F-4E122A4B38E4}" srcOrd="4" destOrd="0" presId="urn:microsoft.com/office/officeart/2005/8/layout/lProcess2"/>
    <dgm:cxn modelId="{E9336954-C7BE-4787-868A-F0268B532D5D}" type="presParOf" srcId="{4388AC8E-FAA2-4A65-AFC3-D379FD901DA9}" destId="{5EF88FD4-A2C3-42B1-9183-08D429FA3A10}" srcOrd="5" destOrd="0" presId="urn:microsoft.com/office/officeart/2005/8/layout/lProcess2"/>
    <dgm:cxn modelId="{086D28B4-50EA-4B27-ADD7-41A4964AD465}" type="presParOf" srcId="{4388AC8E-FAA2-4A65-AFC3-D379FD901DA9}" destId="{02D21951-F59F-476B-AC3F-B31D2E36C76D}" srcOrd="6" destOrd="0" presId="urn:microsoft.com/office/officeart/2005/8/layout/lProcess2"/>
    <dgm:cxn modelId="{90AE673F-D7DF-44AC-BFF7-B524327E3E2C}" type="presParOf" srcId="{7A75FEDF-6298-4A3B-9953-6166EDEF108C}" destId="{B6BECF21-4551-403F-B52F-9FCD39756A20}" srcOrd="9" destOrd="0" presId="urn:microsoft.com/office/officeart/2005/8/layout/lProcess2"/>
    <dgm:cxn modelId="{0CFE5742-3111-454A-B83A-E00A95A43E0D}" type="presParOf" srcId="{7A75FEDF-6298-4A3B-9953-6166EDEF108C}" destId="{4CD35F20-4D80-49BC-9002-7E4857C89D2A}" srcOrd="10" destOrd="0" presId="urn:microsoft.com/office/officeart/2005/8/layout/lProcess2"/>
    <dgm:cxn modelId="{64C4092E-7D2D-4350-91E3-CA504E74463F}" type="presParOf" srcId="{4CD35F20-4D80-49BC-9002-7E4857C89D2A}" destId="{F9B5ABCB-5810-4585-97A2-2869F7731320}" srcOrd="0" destOrd="0" presId="urn:microsoft.com/office/officeart/2005/8/layout/lProcess2"/>
    <dgm:cxn modelId="{D5CD91BF-31EB-4C24-8FB8-A314DC4DCA7B}" type="presParOf" srcId="{4CD35F20-4D80-49BC-9002-7E4857C89D2A}" destId="{3B930B6C-2099-4517-8475-20739EA39163}" srcOrd="1" destOrd="0" presId="urn:microsoft.com/office/officeart/2005/8/layout/lProcess2"/>
    <dgm:cxn modelId="{7592DC36-1F91-4CAE-9549-EABB04B3A419}" type="presParOf" srcId="{4CD35F20-4D80-49BC-9002-7E4857C89D2A}" destId="{0671EE1A-0730-4E88-9EC4-9C4AD7E864FA}" srcOrd="2" destOrd="0" presId="urn:microsoft.com/office/officeart/2005/8/layout/lProcess2"/>
    <dgm:cxn modelId="{F77A57BE-03C1-4E42-A215-7E16566D11BD}" type="presParOf" srcId="{0671EE1A-0730-4E88-9EC4-9C4AD7E864FA}" destId="{5899F5F3-C732-4F9C-9E22-99E2402C3B2C}" srcOrd="0" destOrd="0" presId="urn:microsoft.com/office/officeart/2005/8/layout/lProcess2"/>
    <dgm:cxn modelId="{7E51A5E9-6A91-4067-8BAD-2FF738CB3B93}" type="presParOf" srcId="{5899F5F3-C732-4F9C-9E22-99E2402C3B2C}" destId="{A3FFCF0C-B971-4DB9-9987-7DE598BA2990}" srcOrd="0" destOrd="0" presId="urn:microsoft.com/office/officeart/2005/8/layout/lProcess2"/>
    <dgm:cxn modelId="{A285CCB4-9767-45C2-8BA3-9CF0CE99A35B}" type="presParOf" srcId="{5899F5F3-C732-4F9C-9E22-99E2402C3B2C}" destId="{1754A63D-C373-4D5A-BB73-909486879F0E}" srcOrd="1" destOrd="0" presId="urn:microsoft.com/office/officeart/2005/8/layout/lProcess2"/>
    <dgm:cxn modelId="{C6F6EA03-F078-45EA-B999-2C5A18160D47}" type="presParOf" srcId="{5899F5F3-C732-4F9C-9E22-99E2402C3B2C}" destId="{BCF249CB-C67C-4FB2-84D9-E0B8566C8D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1B09B-F8E1-477B-BCBC-7437B8220D89}">
      <dsp:nvSpPr>
        <dsp:cNvPr id="0" name=""/>
        <dsp:cNvSpPr/>
      </dsp:nvSpPr>
      <dsp:spPr>
        <a:xfrm>
          <a:off x="0" y="0"/>
          <a:ext cx="107973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33602-EED8-459A-8440-E2BC1FA1A2BB}">
      <dsp:nvSpPr>
        <dsp:cNvPr id="0" name=""/>
        <dsp:cNvSpPr/>
      </dsp:nvSpPr>
      <dsp:spPr>
        <a:xfrm>
          <a:off x="0" y="0"/>
          <a:ext cx="10797330" cy="98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Introductions </a:t>
          </a:r>
        </a:p>
      </dsp:txBody>
      <dsp:txXfrm>
        <a:off x="0" y="0"/>
        <a:ext cx="10797330" cy="988105"/>
      </dsp:txXfrm>
    </dsp:sp>
    <dsp:sp modelId="{0EC38CD0-7D73-41A9-AC71-9D6D1F04A6F4}">
      <dsp:nvSpPr>
        <dsp:cNvPr id="0" name=""/>
        <dsp:cNvSpPr/>
      </dsp:nvSpPr>
      <dsp:spPr>
        <a:xfrm>
          <a:off x="0" y="988105"/>
          <a:ext cx="107973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3CC4-CC5A-4E45-8BF4-583D94A5FB72}">
      <dsp:nvSpPr>
        <dsp:cNvPr id="0" name=""/>
        <dsp:cNvSpPr/>
      </dsp:nvSpPr>
      <dsp:spPr>
        <a:xfrm>
          <a:off x="0" y="988105"/>
          <a:ext cx="10797330" cy="98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Oncology Medical Home: Background and Standards</a:t>
          </a:r>
        </a:p>
      </dsp:txBody>
      <dsp:txXfrm>
        <a:off x="0" y="988105"/>
        <a:ext cx="10797330" cy="988105"/>
      </dsp:txXfrm>
    </dsp:sp>
    <dsp:sp modelId="{2D201198-08CF-465B-8A42-22A96B61BF8E}">
      <dsp:nvSpPr>
        <dsp:cNvPr id="0" name=""/>
        <dsp:cNvSpPr/>
      </dsp:nvSpPr>
      <dsp:spPr>
        <a:xfrm>
          <a:off x="0" y="1976210"/>
          <a:ext cx="107973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FF81A-7074-4283-8871-12C6E733DF1E}">
      <dsp:nvSpPr>
        <dsp:cNvPr id="0" name=""/>
        <dsp:cNvSpPr/>
      </dsp:nvSpPr>
      <dsp:spPr>
        <a:xfrm>
          <a:off x="0" y="1976210"/>
          <a:ext cx="10797330" cy="98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ASCO Certified</a:t>
          </a:r>
        </a:p>
      </dsp:txBody>
      <dsp:txXfrm>
        <a:off x="0" y="1976210"/>
        <a:ext cx="10797330" cy="988105"/>
      </dsp:txXfrm>
    </dsp:sp>
    <dsp:sp modelId="{387ED330-3D0E-4454-91AE-98F161932EFF}">
      <dsp:nvSpPr>
        <dsp:cNvPr id="0" name=""/>
        <dsp:cNvSpPr/>
      </dsp:nvSpPr>
      <dsp:spPr>
        <a:xfrm>
          <a:off x="0" y="2964315"/>
          <a:ext cx="107973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ADC1-4B4B-45EC-A6ED-BD21288AAEC3}">
      <dsp:nvSpPr>
        <dsp:cNvPr id="0" name=""/>
        <dsp:cNvSpPr/>
      </dsp:nvSpPr>
      <dsp:spPr>
        <a:xfrm>
          <a:off x="0" y="2964315"/>
          <a:ext cx="10797330" cy="98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Questions/Discussion</a:t>
          </a:r>
        </a:p>
      </dsp:txBody>
      <dsp:txXfrm>
        <a:off x="0" y="2964315"/>
        <a:ext cx="10797330" cy="988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ED60-909F-448B-B671-1F2889188CA2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Accountable for meeting patient’s physical and mental health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Requires team-based care</a:t>
          </a:r>
        </a:p>
      </dsp:txBody>
      <dsp:txXfrm rot="-5400000">
        <a:off x="3785615" y="118169"/>
        <a:ext cx="6697334" cy="603548"/>
      </dsp:txXfrm>
    </dsp:sp>
    <dsp:sp modelId="{8BBA6468-49CA-4541-9762-20490EB346C4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Comprehensive Care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13" y="42725"/>
        <a:ext cx="3703990" cy="754434"/>
      </dsp:txXfrm>
    </dsp:sp>
    <dsp:sp modelId="{98287DDE-7C7A-4698-BD32-9925C08B980B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Relationship-based care with emphasis on the person and family </a:t>
          </a:r>
        </a:p>
      </dsp:txBody>
      <dsp:txXfrm rot="-5400000">
        <a:off x="3785615" y="996032"/>
        <a:ext cx="6697334" cy="603548"/>
      </dsp:txXfrm>
    </dsp:sp>
    <dsp:sp modelId="{E5B2D8FB-1B49-492F-93BF-03A7D9D9F52C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Patient Centered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13" y="920588"/>
        <a:ext cx="3703990" cy="754434"/>
      </dsp:txXfrm>
    </dsp:sp>
    <dsp:sp modelId="{0661659B-F388-4543-A9DE-0517A6C05023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Across all elements of the broader health system</a:t>
          </a:r>
        </a:p>
      </dsp:txBody>
      <dsp:txXfrm rot="-5400000">
        <a:off x="3785615" y="1873895"/>
        <a:ext cx="6697334" cy="603548"/>
      </dsp:txXfrm>
    </dsp:sp>
    <dsp:sp modelId="{3CC96107-BFF9-4B9A-A520-167BC4385FF7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Coordinated Care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13" y="1798451"/>
        <a:ext cx="3703990" cy="754434"/>
      </dsp:txXfrm>
    </dsp:sp>
    <dsp:sp modelId="{4D34D36D-59BF-4ADD-8934-EA3D50A884E0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Shorter time for urgent needs, 24/7 access, alternative methods of communication</a:t>
          </a:r>
        </a:p>
      </dsp:txBody>
      <dsp:txXfrm rot="-5400000">
        <a:off x="3785615" y="2751759"/>
        <a:ext cx="6697334" cy="603548"/>
      </dsp:txXfrm>
    </dsp:sp>
    <dsp:sp modelId="{8BE72155-8E65-4CF1-99BF-F6879711817B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Accessible Care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13" y="2676315"/>
        <a:ext cx="3703990" cy="754434"/>
      </dsp:txXfrm>
    </dsp:sp>
    <dsp:sp modelId="{06310CD2-C5BB-4A47-8CE2-92AE112B8415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Performance measurement and improvement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Evidence based 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Measuring and responding to patient experience and satisfaction</a:t>
          </a:r>
        </a:p>
      </dsp:txBody>
      <dsp:txXfrm rot="-5400000">
        <a:off x="3785615" y="3629621"/>
        <a:ext cx="6697334" cy="603548"/>
      </dsp:txXfrm>
    </dsp:sp>
    <dsp:sp modelId="{074F53DE-DE31-44D7-97C0-214E4E4A4B06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Quality and Safety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13" y="3554178"/>
        <a:ext cx="3703990" cy="754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3200-16A5-4BAF-BFC9-C8842D4BE195}">
      <dsp:nvSpPr>
        <dsp:cNvPr id="0" name=""/>
        <dsp:cNvSpPr/>
      </dsp:nvSpPr>
      <dsp:spPr>
        <a:xfrm>
          <a:off x="0" y="33371"/>
          <a:ext cx="1051560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Applies care knowledge to support patient preferences, needs, and values  </a:t>
          </a:r>
        </a:p>
      </dsp:txBody>
      <dsp:txXfrm>
        <a:off x="22846" y="56217"/>
        <a:ext cx="10469908" cy="422308"/>
      </dsp:txXfrm>
    </dsp:sp>
    <dsp:sp modelId="{23C48BDE-234D-42BB-8243-3B1714685980}">
      <dsp:nvSpPr>
        <dsp:cNvPr id="0" name=""/>
        <dsp:cNvSpPr/>
      </dsp:nvSpPr>
      <dsp:spPr>
        <a:xfrm>
          <a:off x="0" y="501372"/>
          <a:ext cx="10515600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Applies learnings and findings from previous initiatives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to form a meaningful program that identifies and promotes quality cancer care for all that support that journey. </a:t>
          </a:r>
        </a:p>
      </dsp:txBody>
      <dsp:txXfrm>
        <a:off x="0" y="501372"/>
        <a:ext cx="10515600" cy="476100"/>
      </dsp:txXfrm>
    </dsp:sp>
    <dsp:sp modelId="{1A6B7279-F53A-49B8-8E01-4B24ED0E9335}">
      <dsp:nvSpPr>
        <dsp:cNvPr id="0" name=""/>
        <dsp:cNvSpPr/>
      </dsp:nvSpPr>
      <dsp:spPr>
        <a:xfrm>
          <a:off x="0" y="977472"/>
          <a:ext cx="1051560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Establishes high quality cancer care</a:t>
          </a:r>
        </a:p>
      </dsp:txBody>
      <dsp:txXfrm>
        <a:off x="22846" y="1000318"/>
        <a:ext cx="10469908" cy="422308"/>
      </dsp:txXfrm>
    </dsp:sp>
    <dsp:sp modelId="{ED5A9760-82AC-4A22-9550-AD4352E2165B}">
      <dsp:nvSpPr>
        <dsp:cNvPr id="0" name=""/>
        <dsp:cNvSpPr/>
      </dsp:nvSpPr>
      <dsp:spPr>
        <a:xfrm>
          <a:off x="0" y="1445472"/>
          <a:ext cx="10515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 care delivery system that proves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high quality, evidence-based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cancer care with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measurement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  </a:t>
          </a:r>
        </a:p>
      </dsp:txBody>
      <dsp:txXfrm>
        <a:off x="0" y="1445472"/>
        <a:ext cx="10515600" cy="331200"/>
      </dsp:txXfrm>
    </dsp:sp>
    <dsp:sp modelId="{637A2C7D-9B35-4C32-A97C-4983E3ED3735}">
      <dsp:nvSpPr>
        <dsp:cNvPr id="0" name=""/>
        <dsp:cNvSpPr/>
      </dsp:nvSpPr>
      <dsp:spPr>
        <a:xfrm>
          <a:off x="0" y="1776672"/>
          <a:ext cx="1051560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Reinforces continual improvement</a:t>
          </a:r>
        </a:p>
      </dsp:txBody>
      <dsp:txXfrm>
        <a:off x="22846" y="1799518"/>
        <a:ext cx="10469908" cy="422308"/>
      </dsp:txXfrm>
    </dsp:sp>
    <dsp:sp modelId="{24289C9C-3A5C-490D-BEAC-EE4441B11B5A}">
      <dsp:nvSpPr>
        <dsp:cNvPr id="0" name=""/>
        <dsp:cNvSpPr/>
      </dsp:nvSpPr>
      <dsp:spPr>
        <a:xfrm>
          <a:off x="0" y="2244672"/>
          <a:ext cx="10515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Reinforces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on-going quality cancer care with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ongoing assessment and continual improvement.</a:t>
          </a:r>
        </a:p>
      </dsp:txBody>
      <dsp:txXfrm>
        <a:off x="0" y="2244672"/>
        <a:ext cx="10515600" cy="331200"/>
      </dsp:txXfrm>
    </dsp:sp>
    <dsp:sp modelId="{830085F1-4D73-4BAD-A06F-BDC414FA6410}">
      <dsp:nvSpPr>
        <dsp:cNvPr id="0" name=""/>
        <dsp:cNvSpPr/>
      </dsp:nvSpPr>
      <dsp:spPr>
        <a:xfrm>
          <a:off x="0" y="2575871"/>
          <a:ext cx="1051560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Standardization</a:t>
          </a:r>
        </a:p>
      </dsp:txBody>
      <dsp:txXfrm>
        <a:off x="22846" y="2598717"/>
        <a:ext cx="10469908" cy="422308"/>
      </dsp:txXfrm>
    </dsp:sp>
    <dsp:sp modelId="{44F75CE2-80CF-42C6-B608-464EFBA4198F}">
      <dsp:nvSpPr>
        <dsp:cNvPr id="0" name=""/>
        <dsp:cNvSpPr/>
      </dsp:nvSpPr>
      <dsp:spPr>
        <a:xfrm>
          <a:off x="0" y="3043871"/>
          <a:ext cx="10515600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Standard and consistent platform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for quality cancer care for national, regional and local payers that are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reformist in payment methodology. </a:t>
          </a:r>
        </a:p>
      </dsp:txBody>
      <dsp:txXfrm>
        <a:off x="0" y="3043871"/>
        <a:ext cx="10515600" cy="476100"/>
      </dsp:txXfrm>
    </dsp:sp>
    <dsp:sp modelId="{F1CF6254-91C3-49A2-B9DA-150116DF740A}">
      <dsp:nvSpPr>
        <dsp:cNvPr id="0" name=""/>
        <dsp:cNvSpPr/>
      </dsp:nvSpPr>
      <dsp:spPr>
        <a:xfrm>
          <a:off x="0" y="3519971"/>
          <a:ext cx="1051560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Clinical and Financial</a:t>
          </a:r>
        </a:p>
      </dsp:txBody>
      <dsp:txXfrm>
        <a:off x="22846" y="3542817"/>
        <a:ext cx="10469908" cy="422308"/>
      </dsp:txXfrm>
    </dsp:sp>
    <dsp:sp modelId="{9369C444-911B-4043-B347-79AD37153286}">
      <dsp:nvSpPr>
        <dsp:cNvPr id="0" name=""/>
        <dsp:cNvSpPr/>
      </dsp:nvSpPr>
      <dsp:spPr>
        <a:xfrm>
          <a:off x="0" y="3987971"/>
          <a:ext cx="10515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Clinical and financial information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for a transparent views of quality and value in cancer care. </a:t>
          </a:r>
        </a:p>
      </dsp:txBody>
      <dsp:txXfrm>
        <a:off x="0" y="3987971"/>
        <a:ext cx="10515600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E160-B776-4F2B-824B-9188FB2D1084}">
      <dsp:nvSpPr>
        <dsp:cNvPr id="0" name=""/>
        <dsp:cNvSpPr/>
      </dsp:nvSpPr>
      <dsp:spPr>
        <a:xfrm rot="16200000">
          <a:off x="3749208" y="1173680"/>
          <a:ext cx="2601583" cy="15898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rPr>
            <a:t>Payment Model</a:t>
          </a:r>
        </a:p>
      </dsp:txBody>
      <dsp:txXfrm rot="5400000">
        <a:off x="4332702" y="745434"/>
        <a:ext cx="1512219" cy="2446335"/>
      </dsp:txXfrm>
    </dsp:sp>
    <dsp:sp modelId="{D81586DC-2D6C-44F1-90F3-F8F76468634B}">
      <dsp:nvSpPr>
        <dsp:cNvPr id="0" name=""/>
        <dsp:cNvSpPr/>
      </dsp:nvSpPr>
      <dsp:spPr>
        <a:xfrm rot="5400000">
          <a:off x="5599560" y="1228599"/>
          <a:ext cx="2601583" cy="15898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rPr>
            <a:t>Care Delivery System</a:t>
          </a:r>
        </a:p>
      </dsp:txBody>
      <dsp:txXfrm rot="-5400000">
        <a:off x="6105430" y="800353"/>
        <a:ext cx="1512219" cy="2446335"/>
      </dsp:txXfrm>
    </dsp:sp>
    <dsp:sp modelId="{FF6C7C9A-A9DD-4BEB-8CA1-1022955C130E}">
      <dsp:nvSpPr>
        <dsp:cNvPr id="0" name=""/>
        <dsp:cNvSpPr/>
      </dsp:nvSpPr>
      <dsp:spPr>
        <a:xfrm>
          <a:off x="5148935" y="-29100"/>
          <a:ext cx="1662034" cy="16619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D1898-C81E-40BC-84EC-FF7402A1E2C1}">
      <dsp:nvSpPr>
        <dsp:cNvPr id="0" name=""/>
        <dsp:cNvSpPr/>
      </dsp:nvSpPr>
      <dsp:spPr>
        <a:xfrm rot="10800000">
          <a:off x="5110824" y="2403729"/>
          <a:ext cx="1662034" cy="16619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EF45E-A969-451D-9A0F-B03035B97BEC}">
      <dsp:nvSpPr>
        <dsp:cNvPr id="0" name=""/>
        <dsp:cNvSpPr/>
      </dsp:nvSpPr>
      <dsp:spPr>
        <a:xfrm>
          <a:off x="0" y="29037"/>
          <a:ext cx="10515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Practice:</a:t>
          </a:r>
          <a:endParaRPr lang="en-US" sz="2800" kern="1200"/>
        </a:p>
      </dsp:txBody>
      <dsp:txXfrm>
        <a:off x="32784" y="61821"/>
        <a:ext cx="10450032" cy="606012"/>
      </dsp:txXfrm>
    </dsp:sp>
    <dsp:sp modelId="{87DC9B41-22D3-441C-BC02-2DE28FBA680E}">
      <dsp:nvSpPr>
        <dsp:cNvPr id="0" name=""/>
        <dsp:cNvSpPr/>
      </dsp:nvSpPr>
      <dsp:spPr>
        <a:xfrm>
          <a:off x="0" y="700618"/>
          <a:ext cx="10515600" cy="31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practice types/sizes demonstrated ability to achieve full compliance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practices-initiated transformation to Patient-Centered care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Single set of ASCO/COA standards, backed by evidence, supports gap analysis and provides a comprehensive roadmap to high quality cancer care for the entire patient journey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Learning collaborative for practice/health system sharing successful experiences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Prepares the cancer care teams for the reformation and recognition of care delivery based on quality and value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Early evidence of positive impact on success in value-based contracting</a:t>
          </a:r>
        </a:p>
      </dsp:txBody>
      <dsp:txXfrm>
        <a:off x="0" y="700618"/>
        <a:ext cx="10515600" cy="3187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14FE-7D06-4E5B-8E88-A37113443A30}">
      <dsp:nvSpPr>
        <dsp:cNvPr id="0" name=""/>
        <dsp:cNvSpPr/>
      </dsp:nvSpPr>
      <dsp:spPr>
        <a:xfrm>
          <a:off x="0" y="18327"/>
          <a:ext cx="105156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Patient:</a:t>
          </a:r>
          <a:endParaRPr lang="en-US" sz="3200" kern="1200"/>
        </a:p>
      </dsp:txBody>
      <dsp:txXfrm>
        <a:off x="37467" y="55794"/>
        <a:ext cx="10440666" cy="692586"/>
      </dsp:txXfrm>
    </dsp:sp>
    <dsp:sp modelId="{D28AE174-FB2F-43CC-853C-2C5D8FA62D01}">
      <dsp:nvSpPr>
        <dsp:cNvPr id="0" name=""/>
        <dsp:cNvSpPr/>
      </dsp:nvSpPr>
      <dsp:spPr>
        <a:xfrm>
          <a:off x="0" y="785847"/>
          <a:ext cx="10515600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All ASCO Certified practices administer a patient experience survey on a scheduled basis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ASCO Certified practices have overall positive patient satisfaction in all categories of patient experience survey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All practices identified activities for continual improvement of patient satisfaction and experience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All practices are recommended to develop a Patient and Family Advisory Council (PFAC) or some structure for direct patient and family perspective </a:t>
          </a:r>
        </a:p>
      </dsp:txBody>
      <dsp:txXfrm>
        <a:off x="0" y="785847"/>
        <a:ext cx="10515600" cy="311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E3B7-9F28-4CA4-B18A-00C532711C7B}">
      <dsp:nvSpPr>
        <dsp:cNvPr id="0" name=""/>
        <dsp:cNvSpPr/>
      </dsp:nvSpPr>
      <dsp:spPr>
        <a:xfrm>
          <a:off x="0" y="17540"/>
          <a:ext cx="105156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Insurer/Payer:</a:t>
          </a:r>
          <a:endParaRPr lang="en-US" sz="3500" kern="1200"/>
        </a:p>
      </dsp:txBody>
      <dsp:txXfrm>
        <a:off x="40980" y="58520"/>
        <a:ext cx="10433640" cy="757514"/>
      </dsp:txXfrm>
    </dsp:sp>
    <dsp:sp modelId="{FE904545-1B53-48BD-B934-0D15FF531729}">
      <dsp:nvSpPr>
        <dsp:cNvPr id="0" name=""/>
        <dsp:cNvSpPr/>
      </dsp:nvSpPr>
      <dsp:spPr>
        <a:xfrm>
          <a:off x="0" y="857015"/>
          <a:ext cx="10515600" cy="3042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There is interest in many payers participating in ASCO Certified when scaled to full program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Certification recognition helps a practice to move forward with payers to a value-based environment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OMH standards have been utilized for payer value-based care programs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Insurer/Payer and ASCO Certified recognition</a:t>
          </a:r>
        </a:p>
      </dsp:txBody>
      <dsp:txXfrm>
        <a:off x="0" y="857015"/>
        <a:ext cx="10515600" cy="3042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17FCD-C37E-41CC-92BC-25D59F9D20D0}">
      <dsp:nvSpPr>
        <dsp:cNvPr id="0" name=""/>
        <dsp:cNvSpPr/>
      </dsp:nvSpPr>
      <dsp:spPr>
        <a:xfrm>
          <a:off x="0" y="207305"/>
          <a:ext cx="10515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Overall:</a:t>
          </a:r>
          <a:endParaRPr lang="en-US" sz="3100" kern="1200"/>
        </a:p>
      </dsp:txBody>
      <dsp:txXfrm>
        <a:off x="36296" y="243601"/>
        <a:ext cx="10443008" cy="670943"/>
      </dsp:txXfrm>
    </dsp:sp>
    <dsp:sp modelId="{179398F9-D989-4C0D-8363-551D4963A5F0}">
      <dsp:nvSpPr>
        <dsp:cNvPr id="0" name=""/>
        <dsp:cNvSpPr/>
      </dsp:nvSpPr>
      <dsp:spPr>
        <a:xfrm>
          <a:off x="0" y="950840"/>
          <a:ext cx="10515600" cy="2759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Consistency and clarity for high quality, Patient-Centered, value-based cancer care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Independent mark of high quality based on ASCO and COA professional society recognition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Ongoing assessment and improvement activities and monitoring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Sustainability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Expansion of quality initiatives and culture of continual quality improvement </a:t>
          </a:r>
        </a:p>
      </dsp:txBody>
      <dsp:txXfrm>
        <a:off x="0" y="950840"/>
        <a:ext cx="10515600" cy="2759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86961-2E34-4D73-9D47-AE00F5E78896}">
      <dsp:nvSpPr>
        <dsp:cNvPr id="0" name=""/>
        <dsp:cNvSpPr/>
      </dsp:nvSpPr>
      <dsp:spPr>
        <a:xfrm>
          <a:off x="4351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Applications: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Early 2024</a:t>
          </a:r>
        </a:p>
      </dsp:txBody>
      <dsp:txXfrm>
        <a:off x="4351" y="0"/>
        <a:ext cx="1719360" cy="1357788"/>
      </dsp:txXfrm>
    </dsp:sp>
    <dsp:sp modelId="{4D2D8805-8C8F-4E82-A21C-E98B041F3AB7}">
      <dsp:nvSpPr>
        <dsp:cNvPr id="0" name=""/>
        <dsp:cNvSpPr/>
      </dsp:nvSpPr>
      <dsp:spPr>
        <a:xfrm>
          <a:off x="176287" y="1357899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Eligibility Determined  Oncology Treatment Pathways</a:t>
          </a:r>
        </a:p>
      </dsp:txBody>
      <dsp:txXfrm>
        <a:off x="195598" y="1377210"/>
        <a:ext cx="1336866" cy="620714"/>
      </dsp:txXfrm>
    </dsp:sp>
    <dsp:sp modelId="{25BC5BE0-75A7-4F63-9B6D-7C6775C8A18E}">
      <dsp:nvSpPr>
        <dsp:cNvPr id="0" name=""/>
        <dsp:cNvSpPr/>
      </dsp:nvSpPr>
      <dsp:spPr>
        <a:xfrm>
          <a:off x="176287" y="2118672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Application, Agreements, and Fees</a:t>
          </a:r>
        </a:p>
      </dsp:txBody>
      <dsp:txXfrm>
        <a:off x="195598" y="2137983"/>
        <a:ext cx="1336866" cy="620714"/>
      </dsp:txXfrm>
    </dsp:sp>
    <dsp:sp modelId="{798B01EF-450E-4296-B6E0-8247E53B59D0}">
      <dsp:nvSpPr>
        <dsp:cNvPr id="0" name=""/>
        <dsp:cNvSpPr/>
      </dsp:nvSpPr>
      <dsp:spPr>
        <a:xfrm>
          <a:off x="176287" y="2879445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Pre-Survey Documents</a:t>
          </a:r>
        </a:p>
      </dsp:txBody>
      <dsp:txXfrm>
        <a:off x="195598" y="2898756"/>
        <a:ext cx="1336866" cy="620714"/>
      </dsp:txXfrm>
    </dsp:sp>
    <dsp:sp modelId="{1A799F5E-DE14-4A07-BB52-F9776AB9AB3D}">
      <dsp:nvSpPr>
        <dsp:cNvPr id="0" name=""/>
        <dsp:cNvSpPr/>
      </dsp:nvSpPr>
      <dsp:spPr>
        <a:xfrm>
          <a:off x="176287" y="3640217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Survey Availability</a:t>
          </a:r>
        </a:p>
      </dsp:txBody>
      <dsp:txXfrm>
        <a:off x="195598" y="3659528"/>
        <a:ext cx="1336866" cy="620714"/>
      </dsp:txXfrm>
    </dsp:sp>
    <dsp:sp modelId="{D686C1E1-1AC2-4FFB-8729-B6E91E438981}">
      <dsp:nvSpPr>
        <dsp:cNvPr id="0" name=""/>
        <dsp:cNvSpPr/>
      </dsp:nvSpPr>
      <dsp:spPr>
        <a:xfrm>
          <a:off x="1852664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Site Survey:  1</a:t>
          </a:r>
          <a:r>
            <a:rPr lang="en-US" sz="2100" kern="1200" baseline="30000" dirty="0"/>
            <a:t>st</a:t>
          </a:r>
          <a:r>
            <a:rPr lang="en-US" sz="2100" kern="1200" dirty="0"/>
            <a:t> or 2</a:t>
          </a:r>
          <a:r>
            <a:rPr lang="en-US" sz="2100" kern="1200" baseline="30000" dirty="0"/>
            <a:t>nd</a:t>
          </a:r>
          <a:r>
            <a:rPr lang="en-US" sz="2100" kern="1200" dirty="0"/>
            <a:t> QTR 2024</a:t>
          </a:r>
        </a:p>
      </dsp:txBody>
      <dsp:txXfrm>
        <a:off x="1852664" y="0"/>
        <a:ext cx="1719360" cy="1357788"/>
      </dsp:txXfrm>
    </dsp:sp>
    <dsp:sp modelId="{B818EE72-CFD6-4D17-8A3C-2D4EF8C0DA2C}">
      <dsp:nvSpPr>
        <dsp:cNvPr id="0" name=""/>
        <dsp:cNvSpPr/>
      </dsp:nvSpPr>
      <dsp:spPr>
        <a:xfrm>
          <a:off x="2024600" y="1358175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Surveyor Assignment</a:t>
          </a:r>
        </a:p>
      </dsp:txBody>
      <dsp:txXfrm>
        <a:off x="2050643" y="1384218"/>
        <a:ext cx="1323402" cy="837084"/>
      </dsp:txXfrm>
    </dsp:sp>
    <dsp:sp modelId="{60202A9A-20EC-4AE3-B0DF-43F7AA9CF10C}">
      <dsp:nvSpPr>
        <dsp:cNvPr id="0" name=""/>
        <dsp:cNvSpPr/>
      </dsp:nvSpPr>
      <dsp:spPr>
        <a:xfrm>
          <a:off x="2024600" y="2384141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Schedule Site Visit</a:t>
          </a:r>
        </a:p>
      </dsp:txBody>
      <dsp:txXfrm>
        <a:off x="2050643" y="2410184"/>
        <a:ext cx="1323402" cy="837084"/>
      </dsp:txXfrm>
    </dsp:sp>
    <dsp:sp modelId="{79E7FF27-7E98-4221-A13F-5A8E35082E5A}">
      <dsp:nvSpPr>
        <dsp:cNvPr id="0" name=""/>
        <dsp:cNvSpPr/>
      </dsp:nvSpPr>
      <dsp:spPr>
        <a:xfrm>
          <a:off x="2024600" y="3410107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Receive Certification Compliance Report (CCR)</a:t>
          </a:r>
        </a:p>
      </dsp:txBody>
      <dsp:txXfrm>
        <a:off x="2050643" y="3436150"/>
        <a:ext cx="1323402" cy="837084"/>
      </dsp:txXfrm>
    </dsp:sp>
    <dsp:sp modelId="{864CAB13-D387-4496-9ADA-0D5A51D4F2FB}">
      <dsp:nvSpPr>
        <dsp:cNvPr id="0" name=""/>
        <dsp:cNvSpPr/>
      </dsp:nvSpPr>
      <dsp:spPr>
        <a:xfrm>
          <a:off x="3700976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Compliance: 2024</a:t>
          </a:r>
        </a:p>
      </dsp:txBody>
      <dsp:txXfrm>
        <a:off x="3700976" y="0"/>
        <a:ext cx="1719360" cy="1357788"/>
      </dsp:txXfrm>
    </dsp:sp>
    <dsp:sp modelId="{49618379-4466-466F-A499-A50EA448BC34}">
      <dsp:nvSpPr>
        <dsp:cNvPr id="0" name=""/>
        <dsp:cNvSpPr/>
      </dsp:nvSpPr>
      <dsp:spPr>
        <a:xfrm>
          <a:off x="3872912" y="1358175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Submit Action Plan</a:t>
          </a:r>
        </a:p>
      </dsp:txBody>
      <dsp:txXfrm>
        <a:off x="3898955" y="1384218"/>
        <a:ext cx="1323402" cy="837084"/>
      </dsp:txXfrm>
    </dsp:sp>
    <dsp:sp modelId="{56650506-7B6F-4164-A5C0-679DF92B0559}">
      <dsp:nvSpPr>
        <dsp:cNvPr id="0" name=""/>
        <dsp:cNvSpPr/>
      </dsp:nvSpPr>
      <dsp:spPr>
        <a:xfrm>
          <a:off x="3872912" y="2384141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 Action Plan</a:t>
          </a:r>
        </a:p>
      </dsp:txBody>
      <dsp:txXfrm>
        <a:off x="3898955" y="2410184"/>
        <a:ext cx="1323402" cy="837084"/>
      </dsp:txXfrm>
    </dsp:sp>
    <dsp:sp modelId="{8CAD79F4-7201-416B-BE31-B15FFAE6207A}">
      <dsp:nvSpPr>
        <dsp:cNvPr id="0" name=""/>
        <dsp:cNvSpPr/>
      </dsp:nvSpPr>
      <dsp:spPr>
        <a:xfrm>
          <a:off x="3872912" y="3410107"/>
          <a:ext cx="1375488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Submit Compliance Documentation</a:t>
          </a:r>
        </a:p>
      </dsp:txBody>
      <dsp:txXfrm>
        <a:off x="3898955" y="3436150"/>
        <a:ext cx="1323402" cy="837084"/>
      </dsp:txXfrm>
    </dsp:sp>
    <dsp:sp modelId="{D5E51B4E-B805-46AC-B11F-4834C4436567}">
      <dsp:nvSpPr>
        <dsp:cNvPr id="0" name=""/>
        <dsp:cNvSpPr/>
      </dsp:nvSpPr>
      <dsp:spPr>
        <a:xfrm>
          <a:off x="5549288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Certification: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2024</a:t>
          </a:r>
        </a:p>
      </dsp:txBody>
      <dsp:txXfrm>
        <a:off x="5549288" y="0"/>
        <a:ext cx="1719360" cy="1357788"/>
      </dsp:txXfrm>
    </dsp:sp>
    <dsp:sp modelId="{AF91B527-37D4-479D-98DD-5B34796018E0}">
      <dsp:nvSpPr>
        <dsp:cNvPr id="0" name=""/>
        <dsp:cNvSpPr/>
      </dsp:nvSpPr>
      <dsp:spPr>
        <a:xfrm>
          <a:off x="5721224" y="1359114"/>
          <a:ext cx="1375488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 Standards and Measure Requirements Met</a:t>
          </a:r>
        </a:p>
      </dsp:txBody>
      <dsp:txXfrm>
        <a:off x="5761193" y="1399083"/>
        <a:ext cx="1295550" cy="1284701"/>
      </dsp:txXfrm>
    </dsp:sp>
    <dsp:sp modelId="{9578C198-704E-45F4-8F97-2BCFDBAA49BF}">
      <dsp:nvSpPr>
        <dsp:cNvPr id="0" name=""/>
        <dsp:cNvSpPr/>
      </dsp:nvSpPr>
      <dsp:spPr>
        <a:xfrm>
          <a:off x="5721224" y="2933699"/>
          <a:ext cx="1375488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Practice Receives Award Letter and Marketing Toolkit</a:t>
          </a:r>
        </a:p>
      </dsp:txBody>
      <dsp:txXfrm>
        <a:off x="5761193" y="2973668"/>
        <a:ext cx="1295550" cy="1284701"/>
      </dsp:txXfrm>
    </dsp:sp>
    <dsp:sp modelId="{5E602642-C289-4C8C-B237-BE6A311FF661}">
      <dsp:nvSpPr>
        <dsp:cNvPr id="0" name=""/>
        <dsp:cNvSpPr/>
      </dsp:nvSpPr>
      <dsp:spPr>
        <a:xfrm>
          <a:off x="7397600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Maintenance: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Ongoing</a:t>
          </a:r>
        </a:p>
      </dsp:txBody>
      <dsp:txXfrm>
        <a:off x="7397600" y="0"/>
        <a:ext cx="1719360" cy="1357788"/>
      </dsp:txXfrm>
    </dsp:sp>
    <dsp:sp modelId="{6D75933B-C120-4F84-AACE-2F8772E4E79A}">
      <dsp:nvSpPr>
        <dsp:cNvPr id="0" name=""/>
        <dsp:cNvSpPr/>
      </dsp:nvSpPr>
      <dsp:spPr>
        <a:xfrm>
          <a:off x="7569536" y="1357899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Improvement Activities</a:t>
          </a:r>
        </a:p>
      </dsp:txBody>
      <dsp:txXfrm>
        <a:off x="7588847" y="1377210"/>
        <a:ext cx="1336866" cy="620714"/>
      </dsp:txXfrm>
    </dsp:sp>
    <dsp:sp modelId="{963F1698-ADC3-421A-95BB-0BB91518088F}">
      <dsp:nvSpPr>
        <dsp:cNvPr id="0" name=""/>
        <dsp:cNvSpPr/>
      </dsp:nvSpPr>
      <dsp:spPr>
        <a:xfrm>
          <a:off x="7569536" y="2118672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Annual and ad hoc practice check-ins</a:t>
          </a:r>
        </a:p>
      </dsp:txBody>
      <dsp:txXfrm>
        <a:off x="7588847" y="2137983"/>
        <a:ext cx="1336866" cy="620714"/>
      </dsp:txXfrm>
    </dsp:sp>
    <dsp:sp modelId="{A864D875-E865-4963-B64F-4E122A4B38E4}">
      <dsp:nvSpPr>
        <dsp:cNvPr id="0" name=""/>
        <dsp:cNvSpPr/>
      </dsp:nvSpPr>
      <dsp:spPr>
        <a:xfrm>
          <a:off x="7569536" y="2879445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Learning Collaborative </a:t>
          </a:r>
        </a:p>
      </dsp:txBody>
      <dsp:txXfrm>
        <a:off x="7588847" y="2898756"/>
        <a:ext cx="1336866" cy="620714"/>
      </dsp:txXfrm>
    </dsp:sp>
    <dsp:sp modelId="{02D21951-F59F-476B-AC3F-B31D2E36C76D}">
      <dsp:nvSpPr>
        <dsp:cNvPr id="0" name=""/>
        <dsp:cNvSpPr/>
      </dsp:nvSpPr>
      <dsp:spPr>
        <a:xfrm>
          <a:off x="7569536" y="3640217"/>
          <a:ext cx="1375488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QTP One-Day Training year 2</a:t>
          </a:r>
        </a:p>
      </dsp:txBody>
      <dsp:txXfrm>
        <a:off x="7588847" y="3659528"/>
        <a:ext cx="1336866" cy="620714"/>
      </dsp:txXfrm>
    </dsp:sp>
    <dsp:sp modelId="{F9B5ABCB-5810-4585-97A2-2869F7731320}">
      <dsp:nvSpPr>
        <dsp:cNvPr id="0" name=""/>
        <dsp:cNvSpPr/>
      </dsp:nvSpPr>
      <dsp:spPr>
        <a:xfrm>
          <a:off x="9245912" y="0"/>
          <a:ext cx="1719360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</a:t>
          </a:r>
          <a:r>
            <a:rPr lang="en-US" sz="2100" kern="1200" baseline="0" dirty="0"/>
            <a:t> Measures: Ongoing</a:t>
          </a:r>
          <a:endParaRPr lang="en-US" sz="2100" kern="1200" dirty="0"/>
        </a:p>
      </dsp:txBody>
      <dsp:txXfrm>
        <a:off x="9245912" y="0"/>
        <a:ext cx="1719360" cy="1357788"/>
      </dsp:txXfrm>
    </dsp:sp>
    <dsp:sp modelId="{A3FFCF0C-B971-4DB9-9987-7DE598BA2990}">
      <dsp:nvSpPr>
        <dsp:cNvPr id="0" name=""/>
        <dsp:cNvSpPr/>
      </dsp:nvSpPr>
      <dsp:spPr>
        <a:xfrm>
          <a:off x="9417848" y="1359114"/>
          <a:ext cx="1375488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Practice Submits Baseline and Annual Quality Measurements</a:t>
          </a:r>
        </a:p>
      </dsp:txBody>
      <dsp:txXfrm>
        <a:off x="9457817" y="1399083"/>
        <a:ext cx="1295550" cy="1284701"/>
      </dsp:txXfrm>
    </dsp:sp>
    <dsp:sp modelId="{BCF249CB-C67C-4FB2-84D9-E0B8566C8D74}">
      <dsp:nvSpPr>
        <dsp:cNvPr id="0" name=""/>
        <dsp:cNvSpPr/>
      </dsp:nvSpPr>
      <dsp:spPr>
        <a:xfrm>
          <a:off x="9417848" y="2933699"/>
          <a:ext cx="1375488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Practice Submits Pathway Adherence and Patient Satisfaction Reports</a:t>
          </a:r>
        </a:p>
      </dsp:txBody>
      <dsp:txXfrm>
        <a:off x="9457817" y="2973668"/>
        <a:ext cx="1295550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AC8786-E7EB-4EBE-87C2-EC8096CE5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695B3-5D37-4AC5-919E-B81529109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FC56-E613-4223-A6CE-28489651F09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EF9A-E625-4302-9CEC-15DC878AC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6F1A-3B42-4B01-A608-A3E0F601C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08C56-F761-451A-AC85-A4EA40E6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2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A73F-4215-47D6-9C57-A90366D5433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ACD2-0BED-4956-8671-BEC124BB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9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2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28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627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28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AC5B-C99B-4404-9EF0-EF2703E49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21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AC5B-C99B-4404-9EF0-EF2703E49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1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AC5B-C99B-4404-9EF0-EF2703E49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6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2AC5B-C99B-4404-9EF0-EF2703E49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4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ACD2-0BED-4956-8671-BEC124BB40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ACD2-0BED-4956-8671-BEC124BB40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05B7E-2388-4FF8-B1AB-95CC2C051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8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7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8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08713-EDAC-5343-8386-829EDEB7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74333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463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1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CACD2-0BED-4956-8671-BEC124BB40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3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71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6F5-3CC1-4EE7-9CD9-0E3F4B67F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439C2-7E72-4E68-A82B-08225C4AC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0426-F1AE-4526-B226-CB387159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0AC5-5F89-460D-82B7-4F57D809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C527-6782-4507-A612-4757AE8B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725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61BA-545A-40CE-8321-6AFB2CE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7D6B-B80F-4826-BEF9-EBBBE25D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9A6A-BE2B-4091-87D6-7B8050BB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B0B19-EEC3-4F25-9D0F-773378E8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5B8D-CC3C-4A75-981D-4BAF5826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676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5C33B-7D78-40BA-964D-4AB3CD6D5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1CF5-F5E5-4B5F-B6AF-6F82BA2C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43E9-60E6-4634-B45B-EC028939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3DFF-DD45-413E-B6D6-BE28B27A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D7F90-1AB6-4A42-8DFE-F66A7CE0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065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0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8760-7EDB-4992-A1FC-6263420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36DB-9134-4F5E-904E-A953E66D2859}" type="datetime1">
              <a:rPr lang="en-US" smtClean="0"/>
              <a:t>2/7/2024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2B60-0157-4E7F-8D65-ADA3DF083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39"/>
            <a:ext cx="11440883" cy="2453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3"/>
            <a:ext cx="114408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391DB-C582-4735-BE70-C3063D77E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FBE29A-D12F-49B5-8843-6D6B1D4A9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51565"/>
            <a:ext cx="11350624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2766915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9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0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1152-A4BA-4B47-8576-D9C2C4A9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4C03-61F7-48F2-A710-D6898CFC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79912-A230-4429-8BF7-21BA8994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04C8-A638-4AFF-BB2D-5757D0F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32D7-C60B-476B-A114-F07CEAF9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863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1" y="1560023"/>
            <a:ext cx="5386917" cy="3592080"/>
          </a:xfrm>
        </p:spPr>
        <p:txBody>
          <a:bodyPr>
            <a:normAutofit/>
          </a:bodyPr>
          <a:lstStyle>
            <a:lvl1pPr>
              <a:defRPr sz="2399">
                <a:solidFill>
                  <a:srgbClr val="00457C"/>
                </a:solidFill>
              </a:defRPr>
            </a:lvl1pPr>
            <a:lvl2pPr>
              <a:defRPr sz="1999">
                <a:solidFill>
                  <a:srgbClr val="00457C"/>
                </a:solidFill>
              </a:defRPr>
            </a:lvl2pPr>
            <a:lvl3pPr>
              <a:defRPr sz="1799">
                <a:solidFill>
                  <a:srgbClr val="00457C"/>
                </a:solidFill>
              </a:defRPr>
            </a:lvl3pPr>
            <a:lvl4pPr>
              <a:defRPr sz="1799">
                <a:solidFill>
                  <a:srgbClr val="00457C"/>
                </a:solidFill>
              </a:defRPr>
            </a:lvl4pPr>
            <a:lvl5pPr>
              <a:defRPr sz="1799">
                <a:solidFill>
                  <a:srgbClr val="00457C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5483" y="1560023"/>
            <a:ext cx="5386917" cy="3592080"/>
          </a:xfrm>
        </p:spPr>
        <p:txBody>
          <a:bodyPr>
            <a:normAutofit/>
          </a:bodyPr>
          <a:lstStyle>
            <a:lvl1pPr>
              <a:defRPr sz="2399">
                <a:solidFill>
                  <a:srgbClr val="00457C"/>
                </a:solidFill>
              </a:defRPr>
            </a:lvl1pPr>
            <a:lvl2pPr>
              <a:defRPr sz="1999">
                <a:solidFill>
                  <a:srgbClr val="00457C"/>
                </a:solidFill>
              </a:defRPr>
            </a:lvl2pPr>
            <a:lvl3pPr>
              <a:defRPr sz="1799">
                <a:solidFill>
                  <a:srgbClr val="00457C"/>
                </a:solidFill>
              </a:defRPr>
            </a:lvl3pPr>
            <a:lvl4pPr>
              <a:defRPr sz="1799">
                <a:solidFill>
                  <a:srgbClr val="00457C"/>
                </a:solidFill>
              </a:defRPr>
            </a:lvl4pPr>
            <a:lvl5pPr>
              <a:defRPr sz="1799">
                <a:solidFill>
                  <a:srgbClr val="00457C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609760" y="1199551"/>
            <a:ext cx="81333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8760-7EDB-4992-A1FC-6263420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36DB-9134-4F5E-904E-A953E66D2859}" type="datetime1">
              <a:rPr lang="en-US" smtClean="0"/>
              <a:t>2/7/2024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2B60-0157-4E7F-8D65-ADA3DF083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39"/>
            <a:ext cx="11440883" cy="2453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3"/>
            <a:ext cx="114408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391DB-C582-4735-BE70-C3063D77E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FBE29A-D12F-49B5-8843-6D6B1D4A9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51565"/>
            <a:ext cx="11350624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09125106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97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3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91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3" y="1560023"/>
            <a:ext cx="5386917" cy="3592080"/>
          </a:xfrm>
        </p:spPr>
        <p:txBody>
          <a:bodyPr>
            <a:normAutofit/>
          </a:bodyPr>
          <a:lstStyle>
            <a:lvl1pPr>
              <a:defRPr sz="2397">
                <a:solidFill>
                  <a:srgbClr val="00457C"/>
                </a:solidFill>
              </a:defRPr>
            </a:lvl1pPr>
            <a:lvl2pPr>
              <a:defRPr sz="1997">
                <a:solidFill>
                  <a:srgbClr val="00457C"/>
                </a:solidFill>
              </a:defRPr>
            </a:lvl2pPr>
            <a:lvl3pPr>
              <a:defRPr sz="1797">
                <a:solidFill>
                  <a:srgbClr val="00457C"/>
                </a:solidFill>
              </a:defRPr>
            </a:lvl3pPr>
            <a:lvl4pPr>
              <a:defRPr sz="1797">
                <a:solidFill>
                  <a:srgbClr val="00457C"/>
                </a:solidFill>
              </a:defRPr>
            </a:lvl4pPr>
            <a:lvl5pPr>
              <a:defRPr sz="1797">
                <a:solidFill>
                  <a:srgbClr val="00457C"/>
                </a:solidFill>
              </a:defRPr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5483" y="1560023"/>
            <a:ext cx="5386917" cy="3592080"/>
          </a:xfrm>
        </p:spPr>
        <p:txBody>
          <a:bodyPr>
            <a:normAutofit/>
          </a:bodyPr>
          <a:lstStyle>
            <a:lvl1pPr>
              <a:defRPr sz="2397">
                <a:solidFill>
                  <a:srgbClr val="00457C"/>
                </a:solidFill>
              </a:defRPr>
            </a:lvl1pPr>
            <a:lvl2pPr>
              <a:defRPr sz="1997">
                <a:solidFill>
                  <a:srgbClr val="00457C"/>
                </a:solidFill>
              </a:defRPr>
            </a:lvl2pPr>
            <a:lvl3pPr>
              <a:defRPr sz="1797">
                <a:solidFill>
                  <a:srgbClr val="00457C"/>
                </a:solidFill>
              </a:defRPr>
            </a:lvl3pPr>
            <a:lvl4pPr>
              <a:defRPr sz="1797">
                <a:solidFill>
                  <a:srgbClr val="00457C"/>
                </a:solidFill>
              </a:defRPr>
            </a:lvl4pPr>
            <a:lvl5pPr>
              <a:defRPr sz="1797">
                <a:solidFill>
                  <a:srgbClr val="00457C"/>
                </a:solidFill>
              </a:defRPr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609762" y="1199551"/>
            <a:ext cx="81333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320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3"/>
            <a:ext cx="10363200" cy="1470025"/>
          </a:xfrm>
        </p:spPr>
        <p:txBody>
          <a:bodyPr>
            <a:normAutofit/>
          </a:bodyPr>
          <a:lstStyle>
            <a:lvl1pPr algn="ctr">
              <a:defRPr sz="5394"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7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09" y="1304223"/>
            <a:ext cx="7391575" cy="4249554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78194" y="1809857"/>
            <a:ext cx="4890774" cy="30702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6738791" y="797701"/>
            <a:ext cx="49891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97" b="1">
                <a:solidFill>
                  <a:srgbClr val="00457C"/>
                </a:solidFill>
              </a:defRPr>
            </a:lvl1pPr>
            <a:lvl2pPr marL="608944" indent="0">
              <a:buNone/>
              <a:defRPr sz="2697" b="1"/>
            </a:lvl2pPr>
            <a:lvl3pPr marL="1217890" indent="0">
              <a:buNone/>
              <a:defRPr sz="2397" b="1"/>
            </a:lvl3pPr>
            <a:lvl4pPr marL="1826835" indent="0">
              <a:buNone/>
              <a:defRPr sz="2097" b="1"/>
            </a:lvl4pPr>
            <a:lvl5pPr marL="2435780" indent="0">
              <a:buNone/>
              <a:defRPr sz="2097" b="1"/>
            </a:lvl5pPr>
            <a:lvl6pPr marL="3044725" indent="0">
              <a:buNone/>
              <a:defRPr sz="2097" b="1"/>
            </a:lvl6pPr>
            <a:lvl7pPr marL="3653670" indent="0">
              <a:buNone/>
              <a:defRPr sz="2097" b="1"/>
            </a:lvl7pPr>
            <a:lvl8pPr marL="4262614" indent="0">
              <a:buNone/>
              <a:defRPr sz="2097" b="1"/>
            </a:lvl8pPr>
            <a:lvl9pPr marL="4871560" indent="0">
              <a:buNone/>
              <a:defRPr sz="20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38792" y="1437458"/>
            <a:ext cx="4989131" cy="4502867"/>
          </a:xfrm>
        </p:spPr>
        <p:txBody>
          <a:bodyPr>
            <a:normAutofit/>
          </a:bodyPr>
          <a:lstStyle>
            <a:lvl1pPr>
              <a:defRPr sz="2397">
                <a:solidFill>
                  <a:srgbClr val="00457C"/>
                </a:solidFill>
              </a:defRPr>
            </a:lvl1pPr>
            <a:lvl2pPr>
              <a:defRPr sz="1997">
                <a:solidFill>
                  <a:srgbClr val="00457C"/>
                </a:solidFill>
              </a:defRPr>
            </a:lvl2pPr>
            <a:lvl3pPr>
              <a:defRPr sz="1797">
                <a:solidFill>
                  <a:srgbClr val="00457C"/>
                </a:solidFill>
              </a:defRPr>
            </a:lvl3pPr>
            <a:lvl4pPr>
              <a:defRPr sz="1797">
                <a:solidFill>
                  <a:srgbClr val="00457C"/>
                </a:solidFill>
              </a:defRPr>
            </a:lvl4pPr>
            <a:lvl5pPr>
              <a:defRPr sz="1797">
                <a:solidFill>
                  <a:srgbClr val="00457C"/>
                </a:solidFill>
              </a:defRPr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7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221A-2C3D-4FD9-ADA6-50D85BDC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21AFA-5D8C-4D6C-93DD-3011CD22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064A-7C06-400F-AC87-7392D782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AA795-98AE-4FE2-90F7-F535A11D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3A45-7B37-4FE4-9241-20702EDF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4735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6738791" y="797701"/>
            <a:ext cx="49891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97" b="1">
                <a:solidFill>
                  <a:srgbClr val="00457C"/>
                </a:solidFill>
              </a:defRPr>
            </a:lvl1pPr>
            <a:lvl2pPr marL="608944" indent="0">
              <a:buNone/>
              <a:defRPr sz="2697" b="1"/>
            </a:lvl2pPr>
            <a:lvl3pPr marL="1217890" indent="0">
              <a:buNone/>
              <a:defRPr sz="2397" b="1"/>
            </a:lvl3pPr>
            <a:lvl4pPr marL="1826835" indent="0">
              <a:buNone/>
              <a:defRPr sz="2097" b="1"/>
            </a:lvl4pPr>
            <a:lvl5pPr marL="2435780" indent="0">
              <a:buNone/>
              <a:defRPr sz="2097" b="1"/>
            </a:lvl5pPr>
            <a:lvl6pPr marL="3044725" indent="0">
              <a:buNone/>
              <a:defRPr sz="2097" b="1"/>
            </a:lvl6pPr>
            <a:lvl7pPr marL="3653670" indent="0">
              <a:buNone/>
              <a:defRPr sz="2097" b="1"/>
            </a:lvl7pPr>
            <a:lvl8pPr marL="4262614" indent="0">
              <a:buNone/>
              <a:defRPr sz="2097" b="1"/>
            </a:lvl8pPr>
            <a:lvl9pPr marL="4871560" indent="0">
              <a:buNone/>
              <a:defRPr sz="20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38792" y="1437458"/>
            <a:ext cx="4989131" cy="4502867"/>
          </a:xfrm>
        </p:spPr>
        <p:txBody>
          <a:bodyPr>
            <a:normAutofit/>
          </a:bodyPr>
          <a:lstStyle>
            <a:lvl1pPr>
              <a:defRPr sz="2397">
                <a:solidFill>
                  <a:srgbClr val="00457C"/>
                </a:solidFill>
              </a:defRPr>
            </a:lvl1pPr>
            <a:lvl2pPr>
              <a:defRPr sz="1997">
                <a:solidFill>
                  <a:srgbClr val="00457C"/>
                </a:solidFill>
              </a:defRPr>
            </a:lvl2pPr>
            <a:lvl3pPr>
              <a:defRPr sz="1797">
                <a:solidFill>
                  <a:srgbClr val="00457C"/>
                </a:solidFill>
              </a:defRPr>
            </a:lvl3pPr>
            <a:lvl4pPr>
              <a:defRPr sz="1797">
                <a:solidFill>
                  <a:srgbClr val="00457C"/>
                </a:solidFill>
              </a:defRPr>
            </a:lvl4pPr>
            <a:lvl5pPr>
              <a:defRPr sz="1797">
                <a:solidFill>
                  <a:srgbClr val="00457C"/>
                </a:solidFill>
              </a:defRPr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28" y="490998"/>
            <a:ext cx="2998493" cy="5876004"/>
          </a:xfrm>
          <a:prstGeom prst="rect">
            <a:avLst/>
          </a:prstGeom>
        </p:spPr>
      </p:pic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81832" y="1328745"/>
            <a:ext cx="2291359" cy="40798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5634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6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10515600" cy="41005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80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02331-BCBA-4E08-A810-FE5E7F5185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40"/>
            <a:ext cx="11161483" cy="2453543"/>
          </a:xfrm>
        </p:spPr>
        <p:txBody>
          <a:bodyPr anchor="b">
            <a:normAutofit/>
          </a:bodyPr>
          <a:lstStyle>
            <a:lvl1pPr algn="l">
              <a:defRPr sz="5398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5"/>
            <a:ext cx="11161483" cy="948671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tx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7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126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189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251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5A99BF4-C909-4E4A-A601-7BBDAE71F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84" y="364045"/>
            <a:ext cx="4861625" cy="1052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2B4C3F-205B-45E4-8052-6D4242BB89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71" y="364045"/>
            <a:ext cx="2490492" cy="10524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B28742-780B-474B-9E84-E1A5F526C11A}"/>
              </a:ext>
            </a:extLst>
          </p:cNvPr>
          <p:cNvCxnSpPr>
            <a:cxnSpLocks/>
          </p:cNvCxnSpPr>
          <p:nvPr userDrawn="1"/>
        </p:nvCxnSpPr>
        <p:spPr>
          <a:xfrm>
            <a:off x="3335689" y="283277"/>
            <a:ext cx="0" cy="1188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32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10515600" cy="41005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5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690689"/>
            <a:ext cx="5157787" cy="414405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9"/>
            <a:ext cx="5183188" cy="414405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43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810" y="2054471"/>
            <a:ext cx="11151619" cy="1970998"/>
          </a:xfrm>
        </p:spPr>
        <p:txBody>
          <a:bodyPr anchor="ctr" anchorCtr="0">
            <a:normAutofit/>
          </a:bodyPr>
          <a:lstStyle>
            <a:lvl1pPr algn="l">
              <a:defRPr sz="4399" b="1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68E6B-A428-4658-893E-2D776923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77171" y="6267148"/>
            <a:ext cx="2130618" cy="365125"/>
          </a:xfrm>
        </p:spPr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96840C-8C71-46AF-AFB4-F9FFBD8D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" y="6253695"/>
            <a:ext cx="3618476" cy="365125"/>
          </a:xfrm>
        </p:spPr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093644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70EBC-491D-4744-8D48-191E5B70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D6B00-9168-4055-BE7F-4C9C1D42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04BDC-3685-411F-B8E1-7BC4EC2B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>
            <a:normAutofit/>
          </a:bodyPr>
          <a:lstStyle>
            <a:lvl1pPr algn="ctr">
              <a:defRPr sz="5398"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93C58807-34AC-C04C-A4F4-E00C4F7B5F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2/7/2024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44A85754-F04C-204E-88F6-FD841A1C8098}" type="slidenum">
              <a:rPr lang="en-US" smtClean="0"/>
              <a:pPr defTabSz="91412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49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AD15-A107-4B1D-A8E4-A78E19DA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E154-84F4-487B-8E32-935FEB67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12CE-14FF-4158-A0CA-466CCA93A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C6CA1-3E8F-48F5-94CB-9E7B2083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9AAF7-B7C7-41A9-B32E-45E9472F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D26AF-D68D-4FB8-9487-F23F89A3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61776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4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55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3F010-3204-410E-B0C7-B83DE9AE1D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39"/>
            <a:ext cx="11440883" cy="2453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3"/>
            <a:ext cx="114408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5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FBE29A-D12F-49B5-8843-6D6B1D4A9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51565"/>
            <a:ext cx="11350624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07526B-957B-4636-AA54-E7701CB77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71" y="364045"/>
            <a:ext cx="2490492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598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73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2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2021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65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8760-7EDB-4992-A1FC-6263420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36DB-9134-4F5E-904E-A953E66D2859}" type="datetime1">
              <a:rPr lang="en-US" smtClean="0"/>
              <a:t>2/7/2024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2B60-0157-4E7F-8D65-ADA3DF083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835239"/>
            <a:ext cx="11440883" cy="24535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375873"/>
            <a:ext cx="114408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391DB-C582-4735-BE70-C3063D77E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FBE29A-D12F-49B5-8843-6D6B1D4A9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51565"/>
            <a:ext cx="11350624" cy="3651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45347129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3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9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1753-0735-4C11-A2BA-72187A51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815E5-22CB-45BC-9881-A4904E74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6F73-EF34-47B6-82B7-36198CCE0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0AFF0-93E8-4786-96E7-173CDEBAE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B7772-47EA-4BF5-B420-8CB583A78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3A8FF-65CC-4CEB-83C1-305D19C9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E97AD-1C25-4850-9701-77A283C1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997C4-CC1F-466F-97D0-8FE73183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4919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5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7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51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19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609600" y="1199551"/>
            <a:ext cx="8131277" cy="36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240"/>
            <a:ext cx="10515600" cy="310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CE8278-19C2-40C6-B71E-A6B5A91051A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719267"/>
            <a:ext cx="5675083" cy="795645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0076A9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35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01931-4A42-47D0-8724-C4C531024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5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1" y="1874521"/>
            <a:ext cx="10644950" cy="2499358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644950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942C0-8CA8-42D4-B9E6-30704B58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41844"/>
            <a:ext cx="2539215" cy="8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09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56F5-3CC1-4EE7-9CD9-0E3F4B67F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439C2-7E72-4E68-A82B-08225C4AC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0426-F1AE-4526-B226-CB387159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0AC5-5F89-460D-82B7-4F57D809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C527-6782-4507-A612-4757AE8B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05641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1152-A4BA-4B47-8576-D9C2C4A9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4C03-61F7-48F2-A710-D6898CFC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79912-A230-4429-8BF7-21BA8994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04C8-A638-4AFF-BB2D-5757D0F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32D7-C60B-476B-A114-F07CEAF9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11042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221A-2C3D-4FD9-ADA6-50D85BDC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21AFA-5D8C-4D6C-93DD-3011CD22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064A-7C06-400F-AC87-7392D782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AA795-98AE-4FE2-90F7-F535A11D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3A45-7B37-4FE4-9241-20702EDF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2460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769D-24C5-4C19-9BBA-245B0417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9249E-E9C7-4C72-9304-6187B118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233CF-4B9F-465B-A5C1-EF59C44E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83D5-7D53-4AA3-BA53-5EA1E673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87284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AD15-A107-4B1D-A8E4-A78E19DA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E154-84F4-487B-8E32-935FEB67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12CE-14FF-4158-A0CA-466CCA93A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C6CA1-3E8F-48F5-94CB-9E7B2083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9AAF7-B7C7-41A9-B32E-45E9472F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D26AF-D68D-4FB8-9487-F23F89A3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99260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1753-0735-4C11-A2BA-72187A51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815E5-22CB-45BC-9881-A4904E74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6F73-EF34-47B6-82B7-36198CCE0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0AFF0-93E8-4786-96E7-173CDEBAE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B7772-47EA-4BF5-B420-8CB583A78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3A8FF-65CC-4CEB-83C1-305D19C9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E97AD-1C25-4850-9701-77A283C1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997C4-CC1F-466F-97D0-8FE73183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28699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769D-24C5-4C19-9BBA-245B0417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9249E-E9C7-4C72-9304-6187B118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233CF-4B9F-465B-A5C1-EF59C44E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83D5-7D53-4AA3-BA53-5EA1E673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38116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9D55E-A5FA-4466-AA72-92D5153F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FC28F-F8AC-4D66-89ED-EE31178D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 All Rights Reserved Worldwide.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4AEE-B71A-44C3-B95C-7D6FD5AD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5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B488-4AD3-49AE-8037-EB2DB337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3ED4-7269-4DCE-A150-DE01F8F2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93873-B2D4-4D79-9A75-43E4EFBB4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C0C75-C0A2-412E-988B-7D7D9034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41F5-BB6D-417B-992F-2AB9D13C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44ECB-F6B6-451B-A572-EDC42FF5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736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E9E1-035F-42D3-BC27-1291C38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914FF-CB02-4D29-B56D-3ED4938C1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6835-0328-49E3-80A4-B3ED0660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57B4F-D9E1-4F9C-82BD-BE8B270D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6C8DB-B6BA-4703-932A-09ED6CA4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91DEB-2A40-4F81-A3CD-5EF355DA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3782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61BA-545A-40CE-8321-6AFB2CE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7D6B-B80F-4826-BEF9-EBBBE25D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9A6A-BE2B-4091-87D6-7B8050BB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B0B19-EEC3-4F25-9D0F-773378E8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05B8D-CC3C-4A75-981D-4BAF5826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00789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5C33B-7D78-40BA-964D-4AB3CD6D5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1CF5-F5E5-4B5F-B6AF-6F82BA2C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43E9-60E6-4634-B45B-EC028939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3DFF-DD45-413E-B6D6-BE28B27A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D7F90-1AB6-4A42-8DFE-F66A7CE0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87196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8778"/>
            <a:ext cx="5157787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8778"/>
            <a:ext cx="5183188" cy="3923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2021 American Society of Clinical Oncology (ASCO), Association for Clinical Oncology.  All Rights Reserved Worldwide.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3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469" y="2443501"/>
            <a:ext cx="11412130" cy="1970998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33BABF-0B7C-49C8-A43C-7BDB89200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9D55E-A5FA-4466-AA72-92D5153F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FC28F-F8AC-4D66-89ED-EE31178D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 All Rights Reserved Worldwide.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4AEE-B71A-44C3-B95C-7D6FD5AD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6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86622-2AC4-48CF-A5A2-6F01A1602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857"/>
            <a:ext cx="12190476" cy="6856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0" y="2026920"/>
            <a:ext cx="10741589" cy="234695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526279"/>
            <a:ext cx="10723739" cy="820606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E1651A-BC8D-490B-A5A8-199209BD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64045"/>
            <a:ext cx="2490493" cy="10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6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78"/>
            <a:ext cx="10515600" cy="3952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American Society of Clinical Oncology, Association for Clinical Oncology.  </a:t>
            </a:r>
          </a:p>
          <a:p>
            <a:r>
              <a:rPr lang="en-US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B488-4AD3-49AE-8037-EB2DB337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3ED4-7269-4DCE-A150-DE01F8F2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93873-B2D4-4D79-9A75-43E4EFBB4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C0C75-C0A2-412E-988B-7D7D9034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41F5-BB6D-417B-992F-2AB9D13C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44ECB-F6B6-451B-A572-EDC42FF5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1944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E9E1-035F-42D3-BC27-1291C38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914FF-CB02-4D29-B56D-3ED4938C1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6835-0328-49E3-80A4-B3ED0660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57B4F-D9E1-4F9C-82BD-BE8B270D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6C8DB-B6BA-4703-932A-09ED6CA4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91DEB-2A40-4F81-A3CD-5EF355DA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510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C9E41-3CBE-4533-81CC-60581918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98B3-889A-41A0-B2C6-00AE32C6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6C03-8063-457A-A81D-C93BFAD3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943F-792F-4A5A-9C56-EEA0DE6CE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5620-4A37-4D8D-8544-401C0C17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C98C1-5DDE-4011-82B3-7E98C1D87A2C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62AC012-14D5-4DF4-A03B-C4E93B78CD4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9" y="6216225"/>
            <a:ext cx="2793650" cy="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53" r:id="rId12"/>
    <p:sldLayoutId id="2147483658" r:id="rId13"/>
    <p:sldLayoutId id="2147483659" r:id="rId14"/>
    <p:sldLayoutId id="214748378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747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74746"/>
            <a:ext cx="3254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355" y="217035"/>
            <a:ext cx="782320" cy="27064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684D993-BF70-4072-BC39-5C4130FC5F6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9" y="6216225"/>
            <a:ext cx="2793650" cy="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1" r:id="rId7"/>
    <p:sldLayoutId id="2147483702" r:id="rId8"/>
    <p:sldLayoutId id="2147483703" r:id="rId9"/>
    <p:sldLayoutId id="2147483704" r:id="rId10"/>
    <p:sldLayoutId id="2147483762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96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747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74746"/>
            <a:ext cx="3254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2021 American Society of Clinical Oncology, Association for Clinical Oncology. </a:t>
            </a:r>
          </a:p>
          <a:p>
            <a:r>
              <a:rPr lang="en-US" dirty="0"/>
              <a:t>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355" y="217035"/>
            <a:ext cx="782320" cy="27064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684D993-BF70-4072-BC39-5C4130FC5F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9" y="6216225"/>
            <a:ext cx="2793650" cy="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3" r:id="rId8"/>
    <p:sldLayoutId id="2147483734" r:id="rId9"/>
    <p:sldLayoutId id="2147483735" r:id="rId10"/>
    <p:sldLayoutId id="21474837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C9E41-3CBE-4533-81CC-60581918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98B3-889A-41A0-B2C6-00AE32C6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6C03-8063-457A-A81D-C93BFAD3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943F-792F-4A5A-9C56-EEA0DE6CE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American Society of Clinical Oncology (ASCO), Association for Clinical Oncology. </a:t>
            </a:r>
          </a:p>
          <a:p>
            <a:r>
              <a:rPr lang="en-US"/>
              <a:t>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5620-4A37-4D8D-8544-401C0C17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C98C1-5DDE-4011-82B3-7E98C1D87A2C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62AC012-14D5-4DF4-A03B-C4E93B78CD4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9" y="6216225"/>
            <a:ext cx="2793650" cy="4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7" r:id="rId12"/>
    <p:sldLayoutId id="2147483778" r:id="rId13"/>
    <p:sldLayoutId id="2147483779" r:id="rId14"/>
    <p:sldLayoutId id="2147483782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o.org/asco-certifi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e.asco.org/quality-improvement/quality-programs/asco-certified" TargetMode="External"/><Relationship Id="rId2" Type="http://schemas.openxmlformats.org/officeDocument/2006/relationships/hyperlink" Target="https://old-prod.asco.org/news-initiatives/current-initiatives/cancer-care-initiatives/clinical-pathways" TargetMode="Externa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s://practice.asco.org/quality-improvement/quality-programs/quality-oncology-practice-initiativ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scocertified@asco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278A-4522-57AB-B5D1-9F6534345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ASCO Certified</a:t>
            </a:r>
            <a:br>
              <a:rPr lang="en-US" sz="3600" dirty="0"/>
            </a:br>
            <a:r>
              <a:rPr lang="en-US" sz="3600" dirty="0"/>
              <a:t>Patient-Centered Cancer Care Standards</a:t>
            </a:r>
          </a:p>
        </p:txBody>
      </p:sp>
    </p:spTree>
    <p:extLst>
      <p:ext uri="{BB962C8B-B14F-4D97-AF65-F5344CB8AC3E}">
        <p14:creationId xmlns:p14="http://schemas.microsoft.com/office/powerpoint/2010/main" val="73993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533D-2E50-43FE-BCBF-04DA531C3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ASCO Certified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Patient-Centered Cancer Care Standards</a:t>
            </a:r>
            <a:b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31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43A9-2F23-45EF-B81F-B7B740CA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-211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in Value-Based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69DF1F-37AE-4A77-8F05-727821295B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0" y="1902711"/>
          <a:ext cx="10969625" cy="40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0B9C8C-EF72-46BD-86E7-60CAC5136B9E}"/>
              </a:ext>
            </a:extLst>
          </p:cNvPr>
          <p:cNvSpPr/>
          <p:nvPr/>
        </p:nvSpPr>
        <p:spPr>
          <a:xfrm>
            <a:off x="8023575" y="3152274"/>
            <a:ext cx="4080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ASCO Certified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Patient-Centered Cancer Care Standards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36A968-9C8E-4287-8F4D-DAAD5FC8917A}"/>
              </a:ext>
            </a:extLst>
          </p:cNvPr>
          <p:cNvSpPr txBox="1">
            <a:spLocks/>
          </p:cNvSpPr>
          <p:nvPr/>
        </p:nvSpPr>
        <p:spPr>
          <a:xfrm>
            <a:off x="695587" y="1039456"/>
            <a:ext cx="10969943" cy="133305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457120" indent="-457120" algn="l" defTabSz="609493" rtl="0" eaLnBrk="1" latinLnBrk="0" hangingPunct="1">
              <a:spcBef>
                <a:spcPct val="20000"/>
              </a:spcBef>
              <a:buFont typeface="Wingdings" charset="2"/>
              <a:buChar char="§"/>
              <a:defRPr sz="2800" kern="1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1pPr>
            <a:lvl2pPr marL="990427" indent="-380933" algn="l" defTabSz="609493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2pPr>
            <a:lvl3pPr marL="1523733" indent="-304747" algn="l" defTabSz="609493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3pPr>
            <a:lvl4pPr marL="2133227" indent="-304747" algn="l" defTabSz="609493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4pPr>
            <a:lvl5pPr marL="2742720" indent="-304747" algn="l" defTabSz="609493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5pPr>
            <a:lvl6pPr marL="335221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60949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Innovations in alternative payment models need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complimentary innovations in care delivery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order to achieve meaningful savings and improve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B21A6-F1DE-405D-AFDD-BDEF618E239E}"/>
              </a:ext>
            </a:extLst>
          </p:cNvPr>
          <p:cNvSpPr txBox="1"/>
          <p:nvPr/>
        </p:nvSpPr>
        <p:spPr>
          <a:xfrm>
            <a:off x="357035" y="2163697"/>
            <a:ext cx="4648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 Medicare &amp; Medicaid Innovation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Oncology Care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Oncology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Payers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Aetna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Blue Cross Blue Shield Plans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Cigna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Elevance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Health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UnitedHealthcare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3FED134-B1A6-C5FF-84B1-8BB86C1452A7}"/>
              </a:ext>
            </a:extLst>
          </p:cNvPr>
          <p:cNvSpPr txBox="1">
            <a:spLocks/>
          </p:cNvSpPr>
          <p:nvPr/>
        </p:nvSpPr>
        <p:spPr>
          <a:xfrm>
            <a:off x="420478" y="610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42452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51E1-4BDF-4E33-B0DA-E86C738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“Certification”?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9FA9-533D-4F74-A232-73B715F3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17" y="762000"/>
            <a:ext cx="10515600" cy="5500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Go from “Of course I am” to “I can prove it”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Promotes credibility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Within the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Insurance companies/employers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Unifies team effort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Can blame someone else for the change 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en-US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Develops a Continuous Quality Improvement mindset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Standardizes quality cancer care for all that are involved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Approved by a reputable third-party source – ASCO  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0A894-54B9-4B9E-9183-AFEBB61C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F5DA686-05D0-6B2D-B707-7AEA6127A3D5}"/>
              </a:ext>
            </a:extLst>
          </p:cNvPr>
          <p:cNvSpPr txBox="1">
            <a:spLocks/>
          </p:cNvSpPr>
          <p:nvPr/>
        </p:nvSpPr>
        <p:spPr>
          <a:xfrm>
            <a:off x="420478" y="610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8158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97DC-FCB2-9B8D-B304-3A6812EC1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Oncology Medical Home Standards</a:t>
            </a:r>
            <a:r>
              <a:rPr lang="en-US" dirty="0"/>
              <a:t> Overview </a:t>
            </a:r>
            <a:br>
              <a:rPr lang="en-US" dirty="0"/>
            </a:b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6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837" y="166467"/>
            <a:ext cx="10512862" cy="907607"/>
          </a:xfrm>
          <a:prstGeom prst="rect">
            <a:avLst/>
          </a:prstGeom>
        </p:spPr>
        <p:txBody>
          <a:bodyPr vert="horz" wrap="square" lIns="0" tIns="4538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2800" b="1" spc="-25" dirty="0">
                <a:solidFill>
                  <a:srgbClr val="002060"/>
                </a:solidFill>
                <a:latin typeface="Arial"/>
                <a:cs typeface="Arial"/>
              </a:rPr>
              <a:t>ncology Medical Home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Arial"/>
                <a:cs typeface="Arial"/>
              </a:rPr>
              <a:t>Standards</a:t>
            </a:r>
            <a:br>
              <a:rPr lang="en-US" sz="2800" b="1" spc="-20" dirty="0">
                <a:solidFill>
                  <a:srgbClr val="002557"/>
                </a:solidFill>
                <a:latin typeface="Arial"/>
                <a:cs typeface="Arial"/>
              </a:rPr>
            </a:br>
            <a:endParaRPr sz="2800" b="1" dirty="0">
              <a:solidFill>
                <a:srgbClr val="002557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018" y="1074074"/>
            <a:ext cx="5080454" cy="3865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defTabSz="914126">
              <a:defRPr/>
            </a:pPr>
            <a:r>
              <a:rPr sz="2400" b="1" spc="-235" dirty="0">
                <a:latin typeface="Arial"/>
                <a:cs typeface="Arial"/>
              </a:rPr>
              <a:t>P</a:t>
            </a:r>
            <a:r>
              <a:rPr sz="2400" b="1" spc="-105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tient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E</a:t>
            </a:r>
            <a:r>
              <a:rPr sz="2400" b="1" spc="-70" dirty="0">
                <a:latin typeface="Arial"/>
                <a:cs typeface="Arial"/>
              </a:rPr>
              <a:t>ng</a:t>
            </a:r>
            <a:r>
              <a:rPr sz="2400" b="1" spc="-85" dirty="0">
                <a:latin typeface="Arial"/>
                <a:cs typeface="Arial"/>
              </a:rPr>
              <a:t>a</a:t>
            </a:r>
            <a:r>
              <a:rPr sz="2400" b="1" spc="-65" dirty="0">
                <a:latin typeface="Arial"/>
                <a:cs typeface="Arial"/>
              </a:rPr>
              <a:t>g</a:t>
            </a:r>
            <a:r>
              <a:rPr sz="2400" b="1" spc="-75" dirty="0">
                <a:latin typeface="Arial"/>
                <a:cs typeface="Arial"/>
              </a:rPr>
              <a:t>e</a:t>
            </a:r>
            <a:r>
              <a:rPr sz="2400" b="1" spc="-55" dirty="0">
                <a:latin typeface="Arial"/>
                <a:cs typeface="Arial"/>
              </a:rPr>
              <a:t>ment</a:t>
            </a:r>
            <a:endParaRPr sz="2400" b="1" dirty="0">
              <a:latin typeface="Arial"/>
              <a:cs typeface="Arial"/>
            </a:endParaRPr>
          </a:p>
          <a:p>
            <a:pPr marL="355493" indent="-342797" defTabSz="914126">
              <a:spcBef>
                <a:spcPts val="54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200" spc="-114" dirty="0">
                <a:latin typeface="Arial"/>
                <a:cs typeface="Arial"/>
              </a:rPr>
              <a:t>E</a:t>
            </a:r>
            <a:r>
              <a:rPr sz="2200" spc="-70" dirty="0">
                <a:latin typeface="Arial"/>
                <a:cs typeface="Arial"/>
              </a:rPr>
              <a:t>d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85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tion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about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O</a:t>
            </a:r>
            <a:r>
              <a:rPr lang="en-US" sz="2200" spc="-40" dirty="0">
                <a:latin typeface="Arial"/>
                <a:cs typeface="Arial"/>
              </a:rPr>
              <a:t>ncology Medical Home</a:t>
            </a:r>
          </a:p>
          <a:p>
            <a:pPr marL="12696" defTabSz="914126">
              <a:spcBef>
                <a:spcPts val="54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200" dirty="0">
              <a:latin typeface="Arial"/>
              <a:cs typeface="Arial"/>
            </a:endParaRPr>
          </a:p>
          <a:p>
            <a:pPr marL="35549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200" spc="-114" dirty="0">
                <a:latin typeface="Arial"/>
                <a:cs typeface="Arial"/>
              </a:rPr>
              <a:t>F</a:t>
            </a:r>
            <a:r>
              <a:rPr sz="2200" spc="-50" dirty="0">
                <a:latin typeface="Arial"/>
                <a:cs typeface="Arial"/>
              </a:rPr>
              <a:t>inancial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counseli</a:t>
            </a:r>
            <a:r>
              <a:rPr sz="2200" spc="-70" dirty="0">
                <a:latin typeface="Arial"/>
                <a:cs typeface="Arial"/>
              </a:rPr>
              <a:t>n</a:t>
            </a:r>
            <a:r>
              <a:rPr sz="2200" spc="-25" dirty="0">
                <a:latin typeface="Arial"/>
                <a:cs typeface="Arial"/>
              </a:rPr>
              <a:t>g</a:t>
            </a:r>
            <a:endParaRPr lang="en-US" sz="2200" spc="-25" dirty="0">
              <a:latin typeface="Arial"/>
              <a:cs typeface="Arial"/>
            </a:endParaRPr>
          </a:p>
          <a:p>
            <a:pPr marL="12696" defTabSz="914126"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200" dirty="0">
              <a:latin typeface="Arial"/>
              <a:cs typeface="Arial"/>
            </a:endParaRPr>
          </a:p>
          <a:p>
            <a:pPr marL="355493" marR="93761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200" spc="-114" dirty="0">
                <a:latin typeface="Arial"/>
                <a:cs typeface="Arial"/>
              </a:rPr>
              <a:t>E</a:t>
            </a:r>
            <a:r>
              <a:rPr sz="2200" spc="-70" dirty="0">
                <a:latin typeface="Arial"/>
                <a:cs typeface="Arial"/>
              </a:rPr>
              <a:t>d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85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tion</a:t>
            </a:r>
            <a:r>
              <a:rPr lang="en-US" sz="2200" spc="-60" dirty="0">
                <a:latin typeface="Arial"/>
                <a:cs typeface="Arial"/>
              </a:rPr>
              <a:t> 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lang="en-US" sz="2200" spc="-70" dirty="0">
                <a:latin typeface="Arial"/>
                <a:cs typeface="Arial"/>
              </a:rPr>
              <a:t>diagnosis and treatment</a:t>
            </a:r>
          </a:p>
          <a:p>
            <a:pPr marL="12696" marR="937613" defTabSz="914126"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lang="en-US" sz="2200" spc="-45" dirty="0">
              <a:latin typeface="Arial"/>
              <a:cs typeface="Arial"/>
            </a:endParaRPr>
          </a:p>
          <a:p>
            <a:pPr marL="355493" marR="93761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200" spc="-45" dirty="0">
                <a:latin typeface="Arial"/>
                <a:cs typeface="Arial"/>
              </a:rPr>
              <a:t>Survivorship Care Program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7705" y="1138771"/>
            <a:ext cx="6096000" cy="37357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696" defTabSz="914126">
              <a:defRPr/>
            </a:pPr>
            <a:r>
              <a:rPr sz="2400" b="1" spc="-75" dirty="0">
                <a:latin typeface="Arial"/>
                <a:cs typeface="Arial"/>
              </a:rPr>
              <a:t>Av</a:t>
            </a:r>
            <a:r>
              <a:rPr sz="2400" b="1" spc="-110" dirty="0">
                <a:latin typeface="Arial"/>
                <a:cs typeface="Arial"/>
              </a:rPr>
              <a:t>a</a:t>
            </a:r>
            <a:r>
              <a:rPr sz="2400" b="1" spc="-40" dirty="0">
                <a:latin typeface="Arial"/>
                <a:cs typeface="Arial"/>
              </a:rPr>
              <a:t>i</a:t>
            </a:r>
            <a:r>
              <a:rPr sz="2400" b="1" spc="-70" dirty="0">
                <a:latin typeface="Arial"/>
                <a:cs typeface="Arial"/>
              </a:rPr>
              <a:t>labil</a:t>
            </a:r>
            <a:r>
              <a:rPr sz="2400" b="1" spc="-35" dirty="0">
                <a:latin typeface="Arial"/>
                <a:cs typeface="Arial"/>
              </a:rPr>
              <a:t>i</a:t>
            </a:r>
            <a:r>
              <a:rPr sz="2400" b="1" spc="65" dirty="0">
                <a:latin typeface="Arial"/>
                <a:cs typeface="Arial"/>
              </a:rPr>
              <a:t>t</a:t>
            </a:r>
            <a:r>
              <a:rPr sz="2400" b="1" spc="-100" dirty="0">
                <a:latin typeface="Arial"/>
                <a:cs typeface="Arial"/>
              </a:rPr>
              <a:t>y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ccess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Car</a:t>
            </a:r>
            <a:r>
              <a:rPr sz="2400" b="1" spc="-80" dirty="0">
                <a:latin typeface="Arial"/>
                <a:cs typeface="Arial"/>
              </a:rPr>
              <a:t>e</a:t>
            </a:r>
            <a:endParaRPr sz="2400" b="1" dirty="0">
              <a:latin typeface="Arial"/>
              <a:cs typeface="Arial"/>
            </a:endParaRPr>
          </a:p>
          <a:p>
            <a:pPr marL="355493" marR="907143" indent="-342797" defTabSz="914126">
              <a:spcBef>
                <a:spcPts val="540"/>
              </a:spcBef>
              <a:buClr>
                <a:srgbClr val="1F487C"/>
              </a:buClr>
              <a:buFont typeface="Microsoft Sans Serif"/>
              <a:buChar char="▪"/>
              <a:tabLst>
                <a:tab pos="355493" algn="l"/>
              </a:tabLst>
              <a:defRPr/>
            </a:pPr>
            <a:r>
              <a:rPr lang="en-US" sz="2199" b="1" i="1" spc="-70" dirty="0">
                <a:solidFill>
                  <a:srgbClr val="00B050"/>
                </a:solidFill>
                <a:latin typeface="Arial"/>
                <a:cs typeface="Arial"/>
              </a:rPr>
              <a:t>*</a:t>
            </a:r>
            <a:r>
              <a:rPr sz="2199" b="1" i="1" spc="-70" dirty="0">
                <a:solidFill>
                  <a:srgbClr val="00B050"/>
                </a:solidFill>
                <a:latin typeface="Arial"/>
                <a:cs typeface="Arial"/>
              </a:rPr>
              <a:t>Expande</a:t>
            </a:r>
            <a:r>
              <a:rPr sz="2199" b="1" i="1" spc="-65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access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5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199" b="1" i="1" spc="-4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199" b="1" i="1" spc="-6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2199" b="1" i="1" spc="-6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2199" b="1" i="1" spc="-50" dirty="0">
                <a:solidFill>
                  <a:srgbClr val="00B050"/>
                </a:solidFill>
                <a:latin typeface="Arial"/>
                <a:cs typeface="Arial"/>
              </a:rPr>
              <a:t>; </a:t>
            </a:r>
            <a:r>
              <a:rPr sz="2199" b="1" i="1" spc="-60" dirty="0">
                <a:solidFill>
                  <a:srgbClr val="00B050"/>
                </a:solidFill>
                <a:latin typeface="Arial"/>
                <a:cs typeface="Arial"/>
              </a:rPr>
              <a:t>sym</a:t>
            </a:r>
            <a:r>
              <a:rPr sz="2199" b="1" i="1" spc="-75" dirty="0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sz="2199" b="1" i="1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199" b="1" i="1" spc="-75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20" dirty="0">
                <a:solidFill>
                  <a:srgbClr val="00B050"/>
                </a:solidFill>
                <a:latin typeface="Arial"/>
                <a:cs typeface="Arial"/>
              </a:rPr>
              <a:t>tri</a:t>
            </a:r>
            <a:r>
              <a:rPr sz="2199" b="1" i="1" spc="-6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ge</a:t>
            </a:r>
            <a:endParaRPr lang="en-US" sz="2199" b="1" i="1" spc="-5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696" marR="907143" defTabSz="914126">
              <a:spcBef>
                <a:spcPts val="54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199" i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493" marR="396756" indent="-342797" defTabSz="914126">
              <a:spcBef>
                <a:spcPts val="525"/>
              </a:spcBef>
              <a:buClr>
                <a:srgbClr val="1F487C"/>
              </a:buClr>
              <a:buFont typeface="Microsoft Sans Serif"/>
              <a:buChar char="▪"/>
              <a:tabLst>
                <a:tab pos="355493" algn="l"/>
              </a:tabLst>
              <a:defRPr/>
            </a:pPr>
            <a:r>
              <a:rPr lang="en-US" sz="2199" b="1" i="1" spc="-120" dirty="0">
                <a:solidFill>
                  <a:srgbClr val="00B050"/>
                </a:solidFill>
                <a:latin typeface="Arial"/>
                <a:cs typeface="Arial"/>
              </a:rPr>
              <a:t>*</a:t>
            </a:r>
            <a:r>
              <a:rPr sz="2199" b="1" i="1" spc="-12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2199" b="1" i="1" spc="-170" dirty="0">
                <a:solidFill>
                  <a:srgbClr val="00B050"/>
                </a:solidFill>
                <a:latin typeface="Arial"/>
                <a:cs typeface="Arial"/>
              </a:rPr>
              <a:t>mergency department</a:t>
            </a:r>
            <a:r>
              <a:rPr sz="2199" b="1" i="1" dirty="0">
                <a:solidFill>
                  <a:srgbClr val="00B050"/>
                </a:solidFill>
                <a:latin typeface="Arial"/>
                <a:cs typeface="Arial"/>
              </a:rPr>
              <a:t>,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hospita</a:t>
            </a:r>
            <a:r>
              <a:rPr sz="2199" b="1" i="1" spc="-20" dirty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199" b="1" i="1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admissi</a:t>
            </a:r>
            <a:r>
              <a:rPr sz="2199" b="1" i="1" spc="-80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dirty="0">
                <a:solidFill>
                  <a:srgbClr val="00B050"/>
                </a:solidFill>
                <a:latin typeface="Arial"/>
                <a:cs typeface="Arial"/>
              </a:rPr>
              <a:t>&amp;</a:t>
            </a:r>
            <a:r>
              <a:rPr sz="2199" b="1" i="1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2199" b="1" i="1" spc="-60" dirty="0">
                <a:solidFill>
                  <a:srgbClr val="00B050"/>
                </a:solidFill>
                <a:latin typeface="Arial"/>
                <a:cs typeface="Arial"/>
              </a:rPr>
              <a:t>eadmission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4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199" b="1" i="1" spc="-20" dirty="0">
                <a:solidFill>
                  <a:srgbClr val="00B050"/>
                </a:solidFill>
                <a:latin typeface="Arial"/>
                <a:cs typeface="Arial"/>
              </a:rPr>
              <a:t>ta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75" dirty="0">
                <a:solidFill>
                  <a:srgbClr val="00B050"/>
                </a:solidFill>
                <a:latin typeface="Arial"/>
                <a:cs typeface="Arial"/>
              </a:rPr>
              <a:t>ana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199" b="1" i="1" spc="-10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199" b="1" i="1" spc="-70" dirty="0">
                <a:solidFill>
                  <a:srgbClr val="00B050"/>
                </a:solidFill>
                <a:latin typeface="Arial"/>
                <a:cs typeface="Arial"/>
              </a:rPr>
              <a:t>sis</a:t>
            </a:r>
            <a:r>
              <a:rPr lang="en-US" sz="2199" b="1" i="1" spc="-70" dirty="0">
                <a:solidFill>
                  <a:srgbClr val="00B050"/>
                </a:solidFill>
                <a:latin typeface="Arial"/>
                <a:cs typeface="Arial"/>
              </a:rPr>
              <a:t>; post-discharge follow-up</a:t>
            </a:r>
          </a:p>
          <a:p>
            <a:pPr marL="12696" defTabSz="914126"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199" dirty="0">
              <a:solidFill>
                <a:srgbClr val="00B050"/>
              </a:solidFill>
              <a:latin typeface="Arial"/>
              <a:cs typeface="Arial"/>
            </a:endParaRPr>
          </a:p>
          <a:p>
            <a:pPr marL="469759" marR="5078" indent="-457063" defTabSz="914126">
              <a:spcBef>
                <a:spcPts val="530"/>
              </a:spcBef>
              <a:buClr>
                <a:srgbClr val="1F487C"/>
              </a:buClr>
              <a:buFont typeface="Microsoft Sans Serif"/>
              <a:buChar char="▪"/>
              <a:tabLst>
                <a:tab pos="355493" algn="l"/>
              </a:tabLst>
              <a:defRPr/>
            </a:pPr>
            <a:r>
              <a:rPr lang="en-US" sz="2199" spc="-45" dirty="0">
                <a:latin typeface="Arial"/>
                <a:cs typeface="Arial"/>
              </a:rPr>
              <a:t>Follow </a:t>
            </a:r>
            <a:r>
              <a:rPr sz="2199" spc="-45" dirty="0">
                <a:latin typeface="Arial"/>
                <a:cs typeface="Arial"/>
              </a:rPr>
              <a:t>u</a:t>
            </a:r>
            <a:r>
              <a:rPr sz="2199" spc="-40" dirty="0">
                <a:latin typeface="Arial"/>
                <a:cs typeface="Arial"/>
              </a:rPr>
              <a:t>p</a:t>
            </a:r>
            <a:r>
              <a:rPr sz="2199" spc="-45" dirty="0">
                <a:latin typeface="Arial"/>
                <a:cs typeface="Arial"/>
              </a:rPr>
              <a:t> </a:t>
            </a:r>
            <a:r>
              <a:rPr sz="2199" spc="-80" dirty="0">
                <a:latin typeface="Arial"/>
                <a:cs typeface="Arial"/>
              </a:rPr>
              <a:t>f</a:t>
            </a:r>
            <a:r>
              <a:rPr sz="2199" spc="-30" dirty="0">
                <a:latin typeface="Arial"/>
                <a:cs typeface="Arial"/>
              </a:rPr>
              <a:t>o</a:t>
            </a:r>
            <a:r>
              <a:rPr sz="2199" spc="-15" dirty="0">
                <a:latin typeface="Arial"/>
                <a:cs typeface="Arial"/>
              </a:rPr>
              <a:t>r</a:t>
            </a:r>
            <a:r>
              <a:rPr sz="2199" spc="-35" dirty="0">
                <a:latin typeface="Arial"/>
                <a:cs typeface="Arial"/>
              </a:rPr>
              <a:t> </a:t>
            </a:r>
            <a:r>
              <a:rPr sz="2199" spc="-65" dirty="0">
                <a:latin typeface="Arial"/>
                <a:cs typeface="Arial"/>
              </a:rPr>
              <a:t>missed</a:t>
            </a:r>
            <a:r>
              <a:rPr sz="2199" spc="-35" dirty="0">
                <a:latin typeface="Arial"/>
                <a:cs typeface="Arial"/>
              </a:rPr>
              <a:t> </a:t>
            </a:r>
            <a:r>
              <a:rPr sz="2199" spc="-25" dirty="0">
                <a:latin typeface="Arial"/>
                <a:cs typeface="Arial"/>
              </a:rPr>
              <a:t>or</a:t>
            </a:r>
            <a:r>
              <a:rPr sz="2199" spc="-20" dirty="0">
                <a:latin typeface="Arial"/>
                <a:cs typeface="Arial"/>
              </a:rPr>
              <a:t> </a:t>
            </a:r>
            <a:r>
              <a:rPr sz="2199" spc="50" dirty="0">
                <a:latin typeface="Arial"/>
                <a:cs typeface="Arial"/>
              </a:rPr>
              <a:t>c</a:t>
            </a:r>
            <a:r>
              <a:rPr sz="2199" spc="-45" dirty="0">
                <a:latin typeface="Arial"/>
                <a:cs typeface="Arial"/>
              </a:rPr>
              <a:t>ancelled</a:t>
            </a:r>
            <a:r>
              <a:rPr lang="en-US" sz="2199" spc="-45" dirty="0">
                <a:latin typeface="Arial"/>
                <a:cs typeface="Arial"/>
              </a:rPr>
              <a:t> appointments</a:t>
            </a:r>
            <a:endParaRPr sz="2199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705288" y="4939235"/>
            <a:ext cx="990927" cy="948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0566250" y="4973885"/>
            <a:ext cx="990341" cy="91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138BC-5863-AFF1-45A0-9767C1C75FD1}"/>
              </a:ext>
            </a:extLst>
          </p:cNvPr>
          <p:cNvSpPr txBox="1"/>
          <p:nvPr/>
        </p:nvSpPr>
        <p:spPr>
          <a:xfrm>
            <a:off x="321855" y="6127446"/>
            <a:ext cx="346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*more challenging standards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208304B-BD4A-37C9-7FDC-175311513F1F}"/>
              </a:ext>
            </a:extLst>
          </p:cNvPr>
          <p:cNvSpPr txBox="1">
            <a:spLocks/>
          </p:cNvSpPr>
          <p:nvPr/>
        </p:nvSpPr>
        <p:spPr>
          <a:xfrm>
            <a:off x="4170305" y="61274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42767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712" y="430630"/>
            <a:ext cx="10512862" cy="907607"/>
          </a:xfrm>
          <a:prstGeom prst="rect">
            <a:avLst/>
          </a:prstGeom>
        </p:spPr>
        <p:txBody>
          <a:bodyPr vert="horz" wrap="square" lIns="0" tIns="4538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2800" b="1" spc="-25" dirty="0">
                <a:solidFill>
                  <a:srgbClr val="002060"/>
                </a:solidFill>
                <a:latin typeface="Arial"/>
                <a:cs typeface="Arial"/>
              </a:rPr>
              <a:t>ncology Medical Home </a:t>
            </a:r>
            <a:r>
              <a:rPr sz="2800" b="1" spc="-20" dirty="0">
                <a:solidFill>
                  <a:srgbClr val="002060"/>
                </a:solidFill>
                <a:latin typeface="Arial"/>
                <a:cs typeface="Arial"/>
              </a:rPr>
              <a:t>Standards</a:t>
            </a:r>
            <a:br>
              <a:rPr lang="en-US" sz="2800" b="1" spc="-20" dirty="0">
                <a:solidFill>
                  <a:srgbClr val="002060"/>
                </a:solidFill>
                <a:latin typeface="Arial"/>
                <a:cs typeface="Arial"/>
              </a:rPr>
            </a:br>
            <a:endParaRPr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831" y="1672189"/>
            <a:ext cx="4731423" cy="259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defTabSz="914126">
              <a:defRPr/>
            </a:pPr>
            <a:r>
              <a:rPr sz="2400" b="1" spc="-320" dirty="0">
                <a:latin typeface="Arial"/>
                <a:cs typeface="Arial"/>
              </a:rPr>
              <a:t>E</a:t>
            </a:r>
            <a:r>
              <a:rPr sz="2400" b="1" spc="-100" dirty="0">
                <a:latin typeface="Arial"/>
                <a:cs typeface="Arial"/>
              </a:rPr>
              <a:t>v</a:t>
            </a:r>
            <a:r>
              <a:rPr sz="2400" b="1" spc="-35" dirty="0">
                <a:latin typeface="Arial"/>
                <a:cs typeface="Arial"/>
              </a:rPr>
              <a:t>iden</a:t>
            </a:r>
            <a:r>
              <a:rPr sz="2400" b="1" spc="-40" dirty="0">
                <a:latin typeface="Arial"/>
                <a:cs typeface="Arial"/>
              </a:rPr>
              <a:t>c</a:t>
            </a:r>
            <a:r>
              <a:rPr sz="2400" b="1" spc="-80" dirty="0">
                <a:latin typeface="Arial"/>
                <a:cs typeface="Arial"/>
              </a:rPr>
              <a:t>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0" dirty="0">
                <a:latin typeface="Arial"/>
                <a:cs typeface="Arial"/>
              </a:rPr>
              <a:t>B</a:t>
            </a:r>
            <a:r>
              <a:rPr sz="2400" b="1" spc="-95" dirty="0">
                <a:latin typeface="Arial"/>
                <a:cs typeface="Arial"/>
              </a:rPr>
              <a:t>a</a:t>
            </a:r>
            <a:r>
              <a:rPr sz="2400" b="1" spc="-65" dirty="0">
                <a:latin typeface="Arial"/>
                <a:cs typeface="Arial"/>
              </a:rPr>
              <a:t>sed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Me</a:t>
            </a:r>
            <a:r>
              <a:rPr sz="2400" b="1" spc="-25" dirty="0">
                <a:latin typeface="Arial"/>
                <a:cs typeface="Arial"/>
              </a:rPr>
              <a:t>d</a:t>
            </a:r>
            <a:r>
              <a:rPr sz="2400" b="1" spc="-40" dirty="0">
                <a:latin typeface="Arial"/>
                <a:cs typeface="Arial"/>
              </a:rPr>
              <a:t>ici</a:t>
            </a:r>
            <a:r>
              <a:rPr sz="2400" b="1" spc="-60" dirty="0">
                <a:latin typeface="Arial"/>
                <a:cs typeface="Arial"/>
              </a:rPr>
              <a:t>n</a:t>
            </a:r>
            <a:r>
              <a:rPr sz="2400" b="1" spc="-80" dirty="0">
                <a:latin typeface="Arial"/>
                <a:cs typeface="Arial"/>
              </a:rPr>
              <a:t>e</a:t>
            </a:r>
            <a:endParaRPr sz="2400" b="1" dirty="0">
              <a:latin typeface="Arial"/>
              <a:cs typeface="Arial"/>
            </a:endParaRPr>
          </a:p>
          <a:p>
            <a:pPr marL="355493" marR="174573" indent="-342797" defTabSz="914126">
              <a:spcBef>
                <a:spcPts val="54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b="1" i="1" spc="-65" dirty="0">
                <a:solidFill>
                  <a:srgbClr val="00B050"/>
                </a:solidFill>
                <a:latin typeface="Arial"/>
                <a:cs typeface="Arial"/>
              </a:rPr>
              <a:t>*Oncology Clinical Pathway treatment planning 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2199" b="1" i="1" spc="-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25" dirty="0">
                <a:solidFill>
                  <a:srgbClr val="00B050"/>
                </a:solidFill>
                <a:latin typeface="Arial"/>
                <a:cs typeface="Arial"/>
              </a:rPr>
              <a:t>reports on physician 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complian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2199" b="1" i="1" spc="-6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endParaRPr lang="en-US" sz="2199" b="1" i="1" spc="-65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696" marR="174573" defTabSz="914126">
              <a:spcBef>
                <a:spcPts val="54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199" b="1" dirty="0">
              <a:solidFill>
                <a:srgbClr val="002557"/>
              </a:solidFill>
              <a:latin typeface="Arial"/>
              <a:cs typeface="Arial"/>
            </a:endParaRPr>
          </a:p>
          <a:p>
            <a:pPr marL="35549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spc="-65" dirty="0">
                <a:latin typeface="Arial"/>
                <a:cs typeface="Arial"/>
              </a:rPr>
              <a:t>Clinical research</a:t>
            </a:r>
            <a:r>
              <a:rPr sz="2199" spc="-55" dirty="0">
                <a:latin typeface="Arial"/>
                <a:cs typeface="Arial"/>
              </a:rPr>
              <a:t> </a:t>
            </a:r>
            <a:r>
              <a:rPr sz="2199" spc="-30" dirty="0">
                <a:latin typeface="Arial"/>
                <a:cs typeface="Arial"/>
              </a:rPr>
              <a:t>trial</a:t>
            </a:r>
            <a:r>
              <a:rPr lang="en-US" sz="2199" spc="-30" dirty="0">
                <a:latin typeface="Arial"/>
                <a:cs typeface="Arial"/>
              </a:rPr>
              <a:t>s</a:t>
            </a:r>
            <a:r>
              <a:rPr sz="2199" spc="-40" dirty="0">
                <a:latin typeface="Arial"/>
                <a:cs typeface="Arial"/>
              </a:rPr>
              <a:t> </a:t>
            </a:r>
            <a:r>
              <a:rPr sz="2199" spc="-35" dirty="0">
                <a:latin typeface="Arial"/>
                <a:cs typeface="Arial"/>
              </a:rPr>
              <a:t>access</a:t>
            </a:r>
            <a:r>
              <a:rPr sz="2199" spc="-50" dirty="0">
                <a:latin typeface="Arial"/>
                <a:cs typeface="Arial"/>
              </a:rPr>
              <a:t> and </a:t>
            </a:r>
            <a:r>
              <a:rPr sz="2199" spc="-25" dirty="0">
                <a:latin typeface="Arial"/>
                <a:cs typeface="Arial"/>
              </a:rPr>
              <a:t>pa</a:t>
            </a:r>
            <a:r>
              <a:rPr sz="2199" spc="50" dirty="0">
                <a:latin typeface="Arial"/>
                <a:cs typeface="Arial"/>
              </a:rPr>
              <a:t>r</a:t>
            </a:r>
            <a:r>
              <a:rPr sz="2199" spc="-10" dirty="0">
                <a:latin typeface="Arial"/>
                <a:cs typeface="Arial"/>
              </a:rPr>
              <a:t>tici</a:t>
            </a:r>
            <a:r>
              <a:rPr sz="2199" spc="-25" dirty="0">
                <a:latin typeface="Arial"/>
                <a:cs typeface="Arial"/>
              </a:rPr>
              <a:t>p</a:t>
            </a:r>
            <a:r>
              <a:rPr sz="2199" spc="-85" dirty="0">
                <a:latin typeface="Arial"/>
                <a:cs typeface="Arial"/>
              </a:rPr>
              <a:t>a</a:t>
            </a:r>
            <a:r>
              <a:rPr sz="2199" spc="-30" dirty="0">
                <a:latin typeface="Arial"/>
                <a:cs typeface="Arial"/>
              </a:rPr>
              <a:t>tion</a:t>
            </a:r>
            <a:endParaRPr sz="219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9143" y="1491756"/>
            <a:ext cx="6374860" cy="4571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212661" defTabSz="914126">
              <a:defRPr/>
            </a:pPr>
            <a:r>
              <a:rPr sz="2400" b="1" spc="-300" dirty="0">
                <a:latin typeface="Arial"/>
                <a:cs typeface="Arial"/>
              </a:rPr>
              <a:t>E</a:t>
            </a:r>
            <a:r>
              <a:rPr sz="2400" b="1" spc="-50" dirty="0">
                <a:latin typeface="Arial"/>
                <a:cs typeface="Arial"/>
              </a:rPr>
              <a:t>quitable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spc="-75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C</a:t>
            </a:r>
            <a:r>
              <a:rPr sz="2400" b="1" spc="-45" dirty="0">
                <a:latin typeface="Arial"/>
                <a:cs typeface="Arial"/>
              </a:rPr>
              <a:t>omp</a:t>
            </a:r>
            <a:r>
              <a:rPr sz="2400" b="1" spc="-50" dirty="0">
                <a:latin typeface="Arial"/>
                <a:cs typeface="Arial"/>
              </a:rPr>
              <a:t>r</a:t>
            </a:r>
            <a:r>
              <a:rPr sz="2400" b="1" spc="-85" dirty="0">
                <a:latin typeface="Arial"/>
                <a:cs typeface="Arial"/>
              </a:rPr>
              <a:t>ehensi</a:t>
            </a:r>
            <a:r>
              <a:rPr sz="2400" b="1" spc="-135" dirty="0">
                <a:latin typeface="Arial"/>
                <a:cs typeface="Arial"/>
              </a:rPr>
              <a:t>v</a:t>
            </a:r>
            <a:r>
              <a:rPr sz="2400" b="1" spc="-80" dirty="0">
                <a:latin typeface="Arial"/>
                <a:cs typeface="Arial"/>
              </a:rPr>
              <a:t>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459" dirty="0">
                <a:latin typeface="Arial"/>
                <a:cs typeface="Arial"/>
              </a:rPr>
              <a:t>T</a:t>
            </a:r>
            <a:r>
              <a:rPr sz="2400" b="1" spc="-95" dirty="0">
                <a:latin typeface="Arial"/>
                <a:cs typeface="Arial"/>
              </a:rPr>
              <a:t>eam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100" dirty="0">
                <a:latin typeface="Arial"/>
                <a:cs typeface="Arial"/>
              </a:rPr>
              <a:t>Ba</a:t>
            </a:r>
            <a:r>
              <a:rPr sz="2400" b="1" spc="-65" dirty="0">
                <a:latin typeface="Arial"/>
                <a:cs typeface="Arial"/>
              </a:rPr>
              <a:t>sed </a:t>
            </a:r>
            <a:r>
              <a:rPr sz="2400" b="1" spc="-60" dirty="0">
                <a:latin typeface="Arial"/>
                <a:cs typeface="Arial"/>
              </a:rPr>
              <a:t>Ca</a:t>
            </a:r>
            <a:r>
              <a:rPr sz="2400" b="1" spc="-65" dirty="0">
                <a:latin typeface="Arial"/>
                <a:cs typeface="Arial"/>
              </a:rPr>
              <a:t>r</a:t>
            </a:r>
            <a:r>
              <a:rPr sz="2400" b="1" spc="-80" dirty="0">
                <a:latin typeface="Arial"/>
                <a:cs typeface="Arial"/>
              </a:rPr>
              <a:t>e</a:t>
            </a:r>
            <a:endParaRPr sz="2400" b="1" dirty="0">
              <a:latin typeface="Arial"/>
              <a:cs typeface="Arial"/>
            </a:endParaRPr>
          </a:p>
          <a:p>
            <a:pPr marL="35549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sz="2199" spc="-30" dirty="0">
                <a:latin typeface="Arial"/>
                <a:cs typeface="Arial"/>
              </a:rPr>
              <a:t>Medi</a:t>
            </a:r>
            <a:r>
              <a:rPr sz="2199" spc="-10" dirty="0">
                <a:latin typeface="Arial"/>
                <a:cs typeface="Arial"/>
              </a:rPr>
              <a:t>c</a:t>
            </a:r>
            <a:r>
              <a:rPr sz="2199" spc="-60" dirty="0">
                <a:latin typeface="Arial"/>
                <a:cs typeface="Arial"/>
              </a:rPr>
              <a:t>al </a:t>
            </a:r>
            <a:r>
              <a:rPr sz="2199" spc="-40" dirty="0">
                <a:latin typeface="Arial"/>
                <a:cs typeface="Arial"/>
              </a:rPr>
              <a:t>oncologis</a:t>
            </a:r>
            <a:r>
              <a:rPr sz="2199" spc="-20" dirty="0">
                <a:latin typeface="Arial"/>
                <a:cs typeface="Arial"/>
              </a:rPr>
              <a:t>t</a:t>
            </a:r>
            <a:r>
              <a:rPr sz="2199" spc="-30" dirty="0">
                <a:latin typeface="Arial"/>
                <a:cs typeface="Arial"/>
              </a:rPr>
              <a:t> </a:t>
            </a:r>
            <a:r>
              <a:rPr lang="en-US" sz="2199" spc="-30" dirty="0">
                <a:latin typeface="Arial"/>
                <a:cs typeface="Arial"/>
              </a:rPr>
              <a:t>directed care team; care coordination </a:t>
            </a:r>
          </a:p>
          <a:p>
            <a:pPr marL="12696" defTabSz="914126"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199" dirty="0">
              <a:latin typeface="Arial"/>
              <a:cs typeface="Arial"/>
            </a:endParaRPr>
          </a:p>
          <a:p>
            <a:pPr marL="355493" indent="-342797" defTabSz="914126">
              <a:spcBef>
                <a:spcPts val="53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spc="-375" dirty="0">
                <a:latin typeface="Arial"/>
                <a:cs typeface="Arial"/>
              </a:rPr>
              <a:t>T</a:t>
            </a:r>
            <a:r>
              <a:rPr lang="en-US" sz="2199" spc="-75" dirty="0">
                <a:latin typeface="Arial"/>
                <a:cs typeface="Arial"/>
              </a:rPr>
              <a:t>eam</a:t>
            </a:r>
            <a:r>
              <a:rPr lang="en-US" sz="2199" spc="-40" dirty="0">
                <a:latin typeface="Arial"/>
                <a:cs typeface="Arial"/>
              </a:rPr>
              <a:t> </a:t>
            </a:r>
            <a:r>
              <a:rPr sz="2199" spc="-60" dirty="0">
                <a:latin typeface="Arial"/>
                <a:cs typeface="Arial"/>
              </a:rPr>
              <a:t>f</a:t>
            </a:r>
            <a:r>
              <a:rPr sz="2199" spc="-40" dirty="0">
                <a:latin typeface="Arial"/>
                <a:cs typeface="Arial"/>
              </a:rPr>
              <a:t>unctioning</a:t>
            </a:r>
            <a:r>
              <a:rPr lang="en-US" sz="2199" spc="-50" dirty="0">
                <a:latin typeface="Arial"/>
                <a:cs typeface="Arial"/>
              </a:rPr>
              <a:t>, </a:t>
            </a:r>
            <a:r>
              <a:rPr sz="2199" spc="-35" dirty="0">
                <a:latin typeface="Arial"/>
                <a:cs typeface="Arial"/>
              </a:rPr>
              <a:t>per</a:t>
            </a:r>
            <a:r>
              <a:rPr sz="2199" spc="-50" dirty="0">
                <a:latin typeface="Arial"/>
                <a:cs typeface="Arial"/>
              </a:rPr>
              <a:t>f</a:t>
            </a:r>
            <a:r>
              <a:rPr sz="2199" spc="-45" dirty="0">
                <a:latin typeface="Arial"/>
                <a:cs typeface="Arial"/>
              </a:rPr>
              <a:t>ormance</a:t>
            </a:r>
            <a:r>
              <a:rPr lang="en-US" sz="2199" spc="-45" dirty="0">
                <a:latin typeface="Arial"/>
                <a:cs typeface="Arial"/>
              </a:rPr>
              <a:t>, and communication</a:t>
            </a:r>
          </a:p>
          <a:p>
            <a:pPr marL="12696" defTabSz="914126">
              <a:spcBef>
                <a:spcPts val="53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sz="2199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49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b="1" i="1" spc="-80" dirty="0">
                <a:solidFill>
                  <a:srgbClr val="00B050"/>
                </a:solidFill>
                <a:latin typeface="Arial"/>
                <a:cs typeface="Arial"/>
              </a:rPr>
              <a:t>*</a:t>
            </a:r>
            <a:r>
              <a:rPr sz="2199" b="1" i="1" spc="-8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2199" b="1" i="1" spc="-10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vig</a:t>
            </a:r>
            <a:r>
              <a:rPr sz="2199" b="1" i="1" spc="-8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2199" b="1" i="1" spc="-30" dirty="0">
                <a:solidFill>
                  <a:srgbClr val="00B050"/>
                </a:solidFill>
                <a:latin typeface="Arial"/>
                <a:cs typeface="Arial"/>
              </a:rPr>
              <a:t>tion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85" dirty="0">
                <a:solidFill>
                  <a:srgbClr val="00B050"/>
                </a:solidFill>
                <a:latin typeface="Arial"/>
                <a:cs typeface="Arial"/>
              </a:rPr>
              <a:t>Se</a:t>
            </a:r>
            <a:r>
              <a:rPr sz="2199" b="1" i="1" spc="2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2199" b="1" i="1" spc="-40" dirty="0">
                <a:solidFill>
                  <a:srgbClr val="00B050"/>
                </a:solidFill>
                <a:latin typeface="Arial"/>
                <a:cs typeface="Arial"/>
              </a:rPr>
              <a:t>vices</a:t>
            </a:r>
            <a:r>
              <a:rPr lang="en-US" sz="2199" b="1" i="1" spc="-40" dirty="0">
                <a:solidFill>
                  <a:srgbClr val="00B050"/>
                </a:solidFill>
                <a:latin typeface="Arial"/>
                <a:cs typeface="Arial"/>
              </a:rPr>
              <a:t>/Psychosocial Assessment</a:t>
            </a:r>
          </a:p>
          <a:p>
            <a:pPr marL="12696" defTabSz="914126"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lang="en-US" sz="2199" i="1" spc="-4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493" indent="-342797" defTabSz="914126">
              <a:spcBef>
                <a:spcPts val="525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b="1" i="1" spc="-45" dirty="0">
                <a:solidFill>
                  <a:srgbClr val="00B050"/>
                </a:solidFill>
                <a:latin typeface="Arial"/>
                <a:cs typeface="Arial"/>
              </a:rPr>
              <a:t>*Health</a:t>
            </a:r>
            <a:r>
              <a:rPr lang="en-US" sz="2199" b="1" i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24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2199" b="1" i="1" spc="-30" dirty="0">
                <a:solidFill>
                  <a:srgbClr val="00B050"/>
                </a:solidFill>
                <a:latin typeface="Arial"/>
                <a:cs typeface="Arial"/>
              </a:rPr>
              <a:t>qui</a:t>
            </a:r>
            <a:r>
              <a:rPr lang="en-US" sz="2199" b="1" i="1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lang="en-US" sz="2199" b="1" i="1" spc="-8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lang="en-US" sz="2199" b="1" i="1" spc="-60" dirty="0">
                <a:solidFill>
                  <a:srgbClr val="00B050"/>
                </a:solidFill>
                <a:latin typeface="Arial"/>
                <a:cs typeface="Arial"/>
              </a:rPr>
              <a:t> Assessment</a:t>
            </a:r>
            <a:endParaRPr lang="en-US" sz="2199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918238" y="4869609"/>
            <a:ext cx="990927" cy="91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0880806" y="5142451"/>
            <a:ext cx="990341" cy="793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59BE0-D096-B161-B615-CCB454E2F69E}"/>
              </a:ext>
            </a:extLst>
          </p:cNvPr>
          <p:cNvSpPr txBox="1"/>
          <p:nvPr/>
        </p:nvSpPr>
        <p:spPr>
          <a:xfrm>
            <a:off x="316633" y="6178398"/>
            <a:ext cx="346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*more challenging standards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3AF7C76-82A6-A45C-92B5-151D1D53E1EE}"/>
              </a:ext>
            </a:extLst>
          </p:cNvPr>
          <p:cNvSpPr txBox="1">
            <a:spLocks/>
          </p:cNvSpPr>
          <p:nvPr/>
        </p:nvSpPr>
        <p:spPr>
          <a:xfrm>
            <a:off x="3778326" y="6182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69404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685" y="469924"/>
            <a:ext cx="10512862" cy="907607"/>
          </a:xfrm>
          <a:prstGeom prst="rect">
            <a:avLst/>
          </a:prstGeom>
        </p:spPr>
        <p:txBody>
          <a:bodyPr vert="horz" wrap="square" lIns="0" tIns="4538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2800" b="1" spc="-25" dirty="0">
                <a:solidFill>
                  <a:srgbClr val="002060"/>
                </a:solidFill>
                <a:latin typeface="Arial"/>
                <a:cs typeface="Arial"/>
              </a:rPr>
              <a:t>ncology Medical Home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Arial"/>
                <a:cs typeface="Arial"/>
              </a:rPr>
              <a:t>Standards</a:t>
            </a:r>
            <a:br>
              <a:rPr lang="en-US" sz="2800" b="1" spc="-20" dirty="0">
                <a:latin typeface="Arial"/>
                <a:cs typeface="Arial"/>
              </a:rPr>
            </a:br>
            <a:endParaRPr sz="28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5935117" y="1611774"/>
            <a:ext cx="5742034" cy="3328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spc="-235" dirty="0">
                <a:latin typeface="Arial" panose="020B0604020202020204" pitchFamily="34" charset="0"/>
                <a:cs typeface="Arial" panose="020B0604020202020204" pitchFamily="34" charset="0"/>
              </a:rPr>
              <a:t>Goals of Care, </a:t>
            </a:r>
            <a:r>
              <a:rPr sz="2400" b="1" spc="-23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spc="-1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400" b="1" spc="-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End of Life </a:t>
            </a:r>
            <a:r>
              <a:rPr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Discussions</a:t>
            </a:r>
            <a:endParaRPr sz="2400" b="1" spc="-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493" marR="380886" indent="-342797">
              <a:lnSpc>
                <a:spcPts val="2379"/>
              </a:lnSpc>
              <a:spcBef>
                <a:spcPts val="570"/>
              </a:spcBef>
              <a:buClr>
                <a:srgbClr val="1F487C"/>
              </a:buClr>
              <a:tabLst>
                <a:tab pos="355493" algn="l"/>
              </a:tabLst>
            </a:pPr>
            <a:r>
              <a:rPr lang="en-US" sz="2199" b="1" i="1" spc="-8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2199" b="1" i="1" spc="-8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99" b="1" i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99" b="1" i="1" spc="-6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199" b="1" i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ance</a:t>
            </a:r>
            <a:r>
              <a:rPr sz="2199" b="1" i="1" spc="-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99" b="1" i="1" spc="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99" b="1" i="1" spc="-4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99" b="1" i="1" spc="-6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199" b="1" i="1" spc="-6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99" b="1" i="1" spc="-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99" b="1" i="1" spc="-4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sz="2199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493" marR="248211" indent="-342797">
              <a:lnSpc>
                <a:spcPts val="2379"/>
              </a:lnSpc>
              <a:spcBef>
                <a:spcPts val="525"/>
              </a:spcBef>
              <a:buClr>
                <a:srgbClr val="1F487C"/>
              </a:buClr>
              <a:tabLst>
                <a:tab pos="355493" algn="l"/>
              </a:tabLst>
            </a:pPr>
            <a:r>
              <a:rPr lang="en-US" sz="2199" b="1" i="1" spc="-6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*Goals of care discussions; end-of-life care; Access to Palliative Care</a:t>
            </a:r>
            <a:endParaRPr sz="2199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85"/>
              </a:spcBef>
              <a:buNone/>
            </a:pP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b="1" spc="-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2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-1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355493" indent="-342797">
              <a:lnSpc>
                <a:spcPct val="100000"/>
              </a:lnSpc>
              <a:spcBef>
                <a:spcPts val="275"/>
              </a:spcBef>
              <a:buClr>
                <a:srgbClr val="1F487C"/>
              </a:buClr>
              <a:tabLst>
                <a:tab pos="355493" algn="l"/>
              </a:tabLst>
            </a:pPr>
            <a:r>
              <a:rPr lang="en-US" sz="2199" b="1" i="1" spc="-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2199" b="1" i="1" spc="-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199" b="1" i="1" spc="-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uality Oncology Practice Initiative (QOPI) Certification Program or </a:t>
            </a:r>
            <a:r>
              <a:rPr sz="2199" b="1" i="1" spc="-6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sz="2199" b="1" i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199" b="1" i="1" spc="-3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</a:t>
            </a:r>
            <a:r>
              <a:rPr sz="2199" b="1" i="1" spc="-9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199" b="1" i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199" b="1" i="1" spc="-5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99" b="1" i="1" spc="-9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199" b="1" i="1" spc="-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199" b="1" i="1" spc="-9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99" b="1" i="1" spc="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199" b="1" i="1" spc="-8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199" b="1" i="1" spc="-3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99" b="1" i="1" spc="-3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sz="2199" b="1" i="1" spc="-5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99" b="1" i="1" spc="-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ompliance</a:t>
            </a:r>
            <a:endParaRPr sz="2199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263" y="1691041"/>
            <a:ext cx="4994879" cy="321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defTabSz="914126">
              <a:defRPr/>
            </a:pPr>
            <a:r>
              <a:rPr sz="2400" b="1" spc="-50" dirty="0">
                <a:latin typeface="Arial"/>
                <a:cs typeface="Arial"/>
              </a:rPr>
              <a:t>Q</a:t>
            </a:r>
            <a:r>
              <a:rPr sz="2400" b="1" spc="-25" dirty="0">
                <a:latin typeface="Arial"/>
                <a:cs typeface="Arial"/>
              </a:rPr>
              <a:t>u</a:t>
            </a:r>
            <a:r>
              <a:rPr sz="2400" b="1" spc="-50" dirty="0">
                <a:latin typeface="Arial"/>
                <a:cs typeface="Arial"/>
              </a:rPr>
              <a:t>ali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00" dirty="0">
                <a:latin typeface="Arial"/>
                <a:cs typeface="Arial"/>
              </a:rPr>
              <a:t>y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I</a:t>
            </a:r>
            <a:r>
              <a:rPr sz="2400" b="1" spc="-13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spc="-105" dirty="0">
                <a:latin typeface="Arial"/>
                <a:cs typeface="Arial"/>
              </a:rPr>
              <a:t>o</a:t>
            </a:r>
            <a:r>
              <a:rPr sz="2400" b="1" spc="-110" dirty="0">
                <a:latin typeface="Arial"/>
                <a:cs typeface="Arial"/>
              </a:rPr>
              <a:t>v</a:t>
            </a:r>
            <a:r>
              <a:rPr sz="2400" b="1" spc="-65" dirty="0">
                <a:latin typeface="Arial"/>
                <a:cs typeface="Arial"/>
              </a:rPr>
              <a:t>ement</a:t>
            </a:r>
            <a:endParaRPr sz="2400" b="1" dirty="0">
              <a:latin typeface="Arial"/>
              <a:cs typeface="Arial"/>
            </a:endParaRPr>
          </a:p>
          <a:p>
            <a:pPr marL="355493" marR="632270" indent="-342797" defTabSz="914126">
              <a:lnSpc>
                <a:spcPts val="2379"/>
              </a:lnSpc>
              <a:spcBef>
                <a:spcPts val="57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spc="-195" dirty="0">
                <a:latin typeface="Arial"/>
                <a:cs typeface="Arial"/>
              </a:rPr>
              <a:t>P</a:t>
            </a:r>
            <a:r>
              <a:rPr lang="en-US" sz="2199" spc="-85" dirty="0">
                <a:latin typeface="Arial"/>
                <a:cs typeface="Arial"/>
              </a:rPr>
              <a:t>a</a:t>
            </a:r>
            <a:r>
              <a:rPr lang="en-US" sz="2199" spc="-25" dirty="0">
                <a:latin typeface="Arial"/>
                <a:cs typeface="Arial"/>
              </a:rPr>
              <a:t>tient</a:t>
            </a:r>
            <a:r>
              <a:rPr lang="en-US" sz="2199" spc="-45" dirty="0">
                <a:latin typeface="Arial"/>
                <a:cs typeface="Arial"/>
              </a:rPr>
              <a:t> experience</a:t>
            </a:r>
            <a:r>
              <a:rPr lang="en-US" sz="2199" spc="-55" dirty="0">
                <a:latin typeface="Arial"/>
                <a:cs typeface="Arial"/>
              </a:rPr>
              <a:t> su</a:t>
            </a:r>
            <a:r>
              <a:rPr lang="en-US" sz="2199" spc="30" dirty="0">
                <a:latin typeface="Arial"/>
                <a:cs typeface="Arial"/>
              </a:rPr>
              <a:t>r</a:t>
            </a:r>
            <a:r>
              <a:rPr lang="en-US" sz="2199" spc="-95" dirty="0">
                <a:latin typeface="Arial"/>
                <a:cs typeface="Arial"/>
              </a:rPr>
              <a:t>v</a:t>
            </a:r>
            <a:r>
              <a:rPr lang="en-US" sz="2199" spc="-114" dirty="0">
                <a:latin typeface="Arial"/>
                <a:cs typeface="Arial"/>
              </a:rPr>
              <a:t>e</a:t>
            </a:r>
            <a:r>
              <a:rPr lang="en-US" sz="2199" spc="-80" dirty="0">
                <a:latin typeface="Arial"/>
                <a:cs typeface="Arial"/>
              </a:rPr>
              <a:t>y</a:t>
            </a:r>
            <a:r>
              <a:rPr lang="en-US" sz="2199" spc="-35" dirty="0">
                <a:latin typeface="Arial"/>
                <a:cs typeface="Arial"/>
              </a:rPr>
              <a:t> </a:t>
            </a:r>
            <a:r>
              <a:rPr lang="en-US" sz="2199" spc="-50" dirty="0">
                <a:latin typeface="Arial"/>
                <a:cs typeface="Arial"/>
              </a:rPr>
              <a:t>and </a:t>
            </a:r>
            <a:r>
              <a:rPr lang="en-US" sz="2199" spc="-75" dirty="0">
                <a:latin typeface="Arial"/>
                <a:cs typeface="Arial"/>
              </a:rPr>
              <a:t>ana</a:t>
            </a:r>
            <a:r>
              <a:rPr lang="en-US" sz="2199" spc="-50" dirty="0">
                <a:latin typeface="Arial"/>
                <a:cs typeface="Arial"/>
              </a:rPr>
              <a:t>l</a:t>
            </a:r>
            <a:r>
              <a:rPr lang="en-US" sz="2199" spc="-100" dirty="0">
                <a:latin typeface="Arial"/>
                <a:cs typeface="Arial"/>
              </a:rPr>
              <a:t>y</a:t>
            </a:r>
            <a:r>
              <a:rPr lang="en-US" sz="2199" spc="-70" dirty="0">
                <a:latin typeface="Arial"/>
                <a:cs typeface="Arial"/>
              </a:rPr>
              <a:t>sis</a:t>
            </a:r>
          </a:p>
          <a:p>
            <a:pPr marL="12696" marR="632270" defTabSz="914126">
              <a:lnSpc>
                <a:spcPts val="2379"/>
              </a:lnSpc>
              <a:spcBef>
                <a:spcPts val="57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lang="en-US" sz="2199" spc="-16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493" marR="5078" indent="-342797" defTabSz="914126">
              <a:lnSpc>
                <a:spcPts val="2379"/>
              </a:lnSpc>
              <a:spcBef>
                <a:spcPts val="56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b="1" i="1" spc="-50" dirty="0">
                <a:solidFill>
                  <a:srgbClr val="00B050"/>
                </a:solidFill>
                <a:latin typeface="Arial"/>
                <a:cs typeface="Arial"/>
              </a:rPr>
              <a:t>*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Quali</a:t>
            </a:r>
            <a:r>
              <a:rPr sz="2199" b="1" i="1" spc="1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199" b="1" i="1" spc="-8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199" b="1" i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40" dirty="0">
                <a:solidFill>
                  <a:srgbClr val="00B050"/>
                </a:solidFill>
                <a:latin typeface="Arial"/>
                <a:cs typeface="Arial"/>
              </a:rPr>
              <a:t>imp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2199" b="1" i="1" spc="-90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2199" b="1" i="1" spc="-95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ement</a:t>
            </a:r>
            <a:r>
              <a:rPr lang="en-US" sz="2199" b="1" i="1" spc="-40" dirty="0">
                <a:solidFill>
                  <a:srgbClr val="00B050"/>
                </a:solidFill>
                <a:latin typeface="Arial"/>
                <a:cs typeface="Arial"/>
              </a:rPr>
              <a:t>,</a:t>
            </a:r>
            <a:r>
              <a:rPr sz="2199" b="1" i="1" spc="-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75" dirty="0">
                <a:solidFill>
                  <a:srgbClr val="00B050"/>
                </a:solidFill>
                <a:latin typeface="Arial"/>
                <a:cs typeface="Arial"/>
              </a:rPr>
              <a:t>ana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r>
              <a:rPr sz="2199" b="1" i="1" spc="-10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199" b="1" i="1" spc="-65" dirty="0">
                <a:solidFill>
                  <a:srgbClr val="00B050"/>
                </a:solidFill>
                <a:latin typeface="Arial"/>
                <a:cs typeface="Arial"/>
              </a:rPr>
              <a:t>si</a:t>
            </a:r>
            <a:r>
              <a:rPr sz="2199" b="1" i="1" spc="-80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2199" b="1" i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199" b="1" i="1" spc="-50" dirty="0">
                <a:solidFill>
                  <a:srgbClr val="00B050"/>
                </a:solidFill>
                <a:latin typeface="Arial"/>
                <a:cs typeface="Arial"/>
              </a:rPr>
              <a:t>and 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sustainabili</a:t>
            </a:r>
            <a:r>
              <a:rPr sz="2199" b="1" i="1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2199" b="1" i="1" spc="-8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2199" b="1" i="1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endParaRPr lang="en-US" sz="2199" b="1" i="1" spc="-35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696" marR="5078" defTabSz="914126">
              <a:lnSpc>
                <a:spcPts val="2379"/>
              </a:lnSpc>
              <a:spcBef>
                <a:spcPts val="560"/>
              </a:spcBef>
              <a:buClr>
                <a:srgbClr val="1F487C"/>
              </a:buClr>
              <a:tabLst>
                <a:tab pos="355493" algn="l"/>
              </a:tabLst>
              <a:defRPr/>
            </a:pPr>
            <a:endParaRPr lang="en-US" sz="2199" i="1" spc="-35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493" marR="5078" indent="-342797" defTabSz="914126">
              <a:lnSpc>
                <a:spcPts val="2379"/>
              </a:lnSpc>
              <a:spcBef>
                <a:spcPts val="560"/>
              </a:spcBef>
              <a:buClr>
                <a:srgbClr val="1F487C"/>
              </a:buClr>
              <a:buFont typeface="Arial" panose="020B0604020202020204" pitchFamily="34" charset="0"/>
              <a:buChar char="•"/>
              <a:tabLst>
                <a:tab pos="355493" algn="l"/>
              </a:tabLst>
              <a:defRPr/>
            </a:pPr>
            <a:r>
              <a:rPr lang="en-US" sz="2199" b="1" i="1" spc="-160" dirty="0">
                <a:solidFill>
                  <a:srgbClr val="00B050"/>
                </a:solidFill>
                <a:latin typeface="Arial"/>
                <a:cs typeface="Arial"/>
              </a:rPr>
              <a:t>*Electronic health record </a:t>
            </a:r>
            <a:r>
              <a:rPr lang="en-US" sz="2199" b="1" i="1" dirty="0">
                <a:solidFill>
                  <a:srgbClr val="00B050"/>
                </a:solidFill>
                <a:latin typeface="Arial"/>
                <a:cs typeface="Arial"/>
              </a:rPr>
              <a:t>co</a:t>
            </a:r>
            <a:r>
              <a:rPr lang="en-US" sz="2199" b="1" i="1" spc="-35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lang="en-US" sz="2199" b="1" i="1" spc="-6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2199" b="1" i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4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lang="en-US" sz="2199" b="1" i="1" spc="-6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en-US" sz="2199" b="1" i="1" spc="-20" dirty="0">
                <a:solidFill>
                  <a:srgbClr val="00B050"/>
                </a:solidFill>
                <a:latin typeface="Arial"/>
                <a:cs typeface="Arial"/>
              </a:rPr>
              <a:t>ta</a:t>
            </a:r>
            <a:r>
              <a:rPr lang="en-US" sz="2199" b="1" i="1" spc="-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40" dirty="0">
                <a:solidFill>
                  <a:srgbClr val="00B050"/>
                </a:solidFill>
                <a:latin typeface="Arial"/>
                <a:cs typeface="Arial"/>
              </a:rPr>
              <a:t>compl</a:t>
            </a:r>
            <a:r>
              <a:rPr lang="en-US" sz="2199" b="1" i="1" spc="-7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lang="en-US" sz="2199" b="1" i="1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lang="en-US" sz="2199" b="1" i="1" spc="-75" dirty="0">
                <a:solidFill>
                  <a:srgbClr val="00B050"/>
                </a:solidFill>
                <a:latin typeface="Arial"/>
                <a:cs typeface="Arial"/>
              </a:rPr>
              <a:t>eness</a:t>
            </a:r>
            <a:r>
              <a:rPr lang="en-US" sz="2199" b="1" i="1" spc="-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50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lang="en-US" sz="2199" b="1" i="1" spc="-35" dirty="0">
                <a:solidFill>
                  <a:srgbClr val="00B050"/>
                </a:solidFill>
                <a:latin typeface="Arial"/>
                <a:cs typeface="Arial"/>
              </a:rPr>
              <a:t> quali</a:t>
            </a:r>
            <a:r>
              <a:rPr lang="en-US" sz="2199" b="1" i="1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lang="en-US" sz="2199" b="1" i="1" spc="-8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lang="en-US" sz="2199" b="1" i="1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199" b="1" i="1" spc="-85" dirty="0">
                <a:solidFill>
                  <a:srgbClr val="00B050"/>
                </a:solidFill>
                <a:latin typeface="Arial"/>
                <a:cs typeface="Arial"/>
              </a:rPr>
              <a:t>me</a:t>
            </a:r>
            <a:r>
              <a:rPr lang="en-US" sz="2199" b="1" i="1" spc="-8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en-US" sz="2199" b="1" i="1" spc="-55" dirty="0">
                <a:solidFill>
                  <a:srgbClr val="00B050"/>
                </a:solidFill>
                <a:latin typeface="Arial"/>
                <a:cs typeface="Arial"/>
              </a:rPr>
              <a:t>su</a:t>
            </a:r>
            <a:r>
              <a:rPr lang="en-US" sz="2199" b="1" i="1" spc="-65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lang="en-US" sz="2199" b="1" i="1" spc="-70" dirty="0">
                <a:solidFill>
                  <a:srgbClr val="00B050"/>
                </a:solidFill>
                <a:latin typeface="Arial"/>
                <a:cs typeface="Arial"/>
              </a:rPr>
              <a:t>es</a:t>
            </a:r>
            <a:endParaRPr lang="en-US" sz="2199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796132" y="4940506"/>
            <a:ext cx="990927" cy="914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10519827" y="4932778"/>
            <a:ext cx="991103" cy="921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>
              <a:defRPr/>
            </a:pPr>
            <a:endParaRPr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C0114-8CDF-D3D7-F465-CF96630BA3DF}"/>
              </a:ext>
            </a:extLst>
          </p:cNvPr>
          <p:cNvSpPr txBox="1"/>
          <p:nvPr/>
        </p:nvSpPr>
        <p:spPr>
          <a:xfrm>
            <a:off x="335918" y="6103305"/>
            <a:ext cx="346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*more challenging standards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8009246-BD98-B4A7-C63D-C649A27D2A40}"/>
              </a:ext>
            </a:extLst>
          </p:cNvPr>
          <p:cNvSpPr txBox="1">
            <a:spLocks/>
          </p:cNvSpPr>
          <p:nvPr/>
        </p:nvSpPr>
        <p:spPr>
          <a:xfrm>
            <a:off x="3877716" y="61033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60257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97DC-FCB2-9B8D-B304-3A6812EC1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ASCO Certified</a:t>
            </a:r>
            <a:r>
              <a:rPr lang="en-US" dirty="0">
                <a:latin typeface="Arial" panose="020B0604020202020204" pitchFamily="34" charset="0"/>
              </a:rPr>
              <a:t> Pilot and Results</a:t>
            </a:r>
          </a:p>
        </p:txBody>
      </p:sp>
    </p:spTree>
    <p:extLst>
      <p:ext uri="{BB962C8B-B14F-4D97-AF65-F5344CB8AC3E}">
        <p14:creationId xmlns:p14="http://schemas.microsoft.com/office/powerpoint/2010/main" val="321478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20CC4-B85A-4D6C-8016-C7384171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377780"/>
            <a:ext cx="3197013" cy="2743200"/>
          </a:xfrm>
        </p:spPr>
        <p:txBody>
          <a:bodyPr anchor="t">
            <a:normAutofit/>
          </a:bodyPr>
          <a:lstStyle/>
          <a:p>
            <a:pPr algn="ctr"/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 Certified Pilot</a:t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162D-FCAC-4BAA-9093-80C3FE7E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17" y="58291"/>
            <a:ext cx="7289799" cy="6125378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Certification Standards </a:t>
            </a:r>
            <a:r>
              <a:rPr lang="en-US" sz="2400" dirty="0"/>
              <a:t>adopted from Oncology Medical Home Standards and certification manual created 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Certification Pilot</a:t>
            </a:r>
            <a:r>
              <a:rPr lang="en-US" sz="2400" dirty="0"/>
              <a:t> July 2021 to June 2023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12 practices (95 sites, 492 oncologists)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2 commercial payers engaged (</a:t>
            </a:r>
            <a:r>
              <a:rPr lang="en-US" sz="2100" dirty="0" err="1"/>
              <a:t>Elevance</a:t>
            </a:r>
            <a:r>
              <a:rPr lang="en-US" sz="2100" dirty="0"/>
              <a:t>, Cigna) 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Policy review, </a:t>
            </a:r>
            <a:r>
              <a:rPr lang="en-US" sz="2100" b="1" dirty="0"/>
              <a:t>on-site survey</a:t>
            </a:r>
            <a:r>
              <a:rPr lang="en-US" sz="2100" dirty="0"/>
              <a:t>, and compliance documentation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EHR- and claims-based measures during and after certification process, clinical pathway utilization and reporting, patient experience 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Pilot Certifications awarded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All 12 Practices certified with evidence of practice transformation 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Positive patient experience and value to practices  </a:t>
            </a:r>
          </a:p>
          <a:p>
            <a:pPr lvl="1">
              <a:spcAft>
                <a:spcPts val="1200"/>
              </a:spcAft>
            </a:pPr>
            <a:r>
              <a:rPr lang="en-US" sz="2100" dirty="0"/>
              <a:t>Payer and Employer interest and recognition for value–based care</a:t>
            </a:r>
          </a:p>
          <a:p>
            <a:pPr>
              <a:spcAft>
                <a:spcPts val="1200"/>
              </a:spcAft>
            </a:pPr>
            <a:r>
              <a:rPr lang="en-US" sz="2600" b="1" dirty="0"/>
              <a:t>Program Opened Nationally July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F4A7D-8829-F173-6143-D98D81F9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1" y="3396909"/>
            <a:ext cx="3869145" cy="201168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2857C3E-C839-816D-2DBC-D1A2A2FCD291}"/>
              </a:ext>
            </a:extLst>
          </p:cNvPr>
          <p:cNvSpPr txBox="1">
            <a:spLocks/>
          </p:cNvSpPr>
          <p:nvPr/>
        </p:nvSpPr>
        <p:spPr>
          <a:xfrm>
            <a:off x="4595663" y="61836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87914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0CC4-B85A-4D6C-8016-C7384171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1073" y="-67120"/>
            <a:ext cx="10515600" cy="1325563"/>
          </a:xfrm>
        </p:spPr>
        <p:txBody>
          <a:bodyPr anchor="t">
            <a:normAutofit/>
          </a:bodyPr>
          <a:lstStyle/>
          <a:p>
            <a:pPr algn="ctr"/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2557"/>
                </a:solidFill>
                <a:latin typeface="Arial"/>
                <a:cs typeface="Arial"/>
              </a:rPr>
              <a:t>ASCO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47883E"/>
                </a:solidFill>
                <a:latin typeface="Arial"/>
                <a:cs typeface="Arial"/>
              </a:rPr>
              <a:t>Certified</a:t>
            </a:r>
            <a:endParaRPr lang="en-US" sz="3200" b="1" dirty="0">
              <a:solidFill>
                <a:srgbClr val="47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162D-FCAC-4BAA-9093-80C3FE7E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176" y="-431043"/>
            <a:ext cx="5838179" cy="567938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7582"/>
                </a:solidFill>
                <a:latin typeface="Arial"/>
                <a:cs typeface="Arial"/>
              </a:rPr>
              <a:t>Pilot Practices Included:</a:t>
            </a:r>
            <a:endParaRPr lang="en-US" sz="3200" dirty="0">
              <a:solidFill>
                <a:srgbClr val="007582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Blue Ridge Cancer Care, Roanoke, VA.</a:t>
            </a:r>
            <a:endParaRPr lang="en-US" sz="14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Cancer &amp; Hematology Centers of Western Michigan, Grand Rapids, MI.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Central Georgia Cancer Care, Macon, GA.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Hematology-Oncology Associates of CNY, East Syracuse, NY.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Memorial Cancer Institute, Hollywood, FL.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Nebraska Hematology-Oncology, PC, Lincoln, NE.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New England Cancer Specialists, Scarborough, ME.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Sidney Kimmel Cancer Center - Jefferson Health, Philadelphia, PA.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Tennessee Oncology, a partner of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OneOncology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Nashville, TN.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Center for Cancer and Blood Disorders, Fort Worth, TX.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University of Colorado Cancer Center, Aurora, CO.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Yale New Haven Health- Smilow Cancer Hospital, New Haven, CT.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79705-980D-1CE1-19AE-6141EB740D25}"/>
              </a:ext>
            </a:extLst>
          </p:cNvPr>
          <p:cNvSpPr txBox="1"/>
          <p:nvPr/>
        </p:nvSpPr>
        <p:spPr>
          <a:xfrm>
            <a:off x="-622961" y="5311179"/>
            <a:ext cx="79418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7582"/>
                </a:solidFill>
                <a:latin typeface="Arial"/>
                <a:cs typeface="Arial"/>
              </a:rPr>
              <a:t>Program Opened Nationally July 2023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A5195088-61EF-CEC0-10E5-DC11B979D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6" y="1166253"/>
            <a:ext cx="5056509" cy="380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0988AF-84B1-BFBE-509E-A11C8E4DC60D}"/>
              </a:ext>
            </a:extLst>
          </p:cNvPr>
          <p:cNvSpPr txBox="1"/>
          <p:nvPr/>
        </p:nvSpPr>
        <p:spPr>
          <a:xfrm>
            <a:off x="704667" y="432501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12 Pilot Practices</a:t>
            </a:r>
          </a:p>
          <a:p>
            <a:pPr algn="ctr"/>
            <a:r>
              <a:rPr lang="en-US" dirty="0"/>
              <a:t>78 sites of service, 434 oncologists</a:t>
            </a:r>
          </a:p>
          <a:p>
            <a:pPr algn="ctr"/>
            <a:r>
              <a:rPr lang="en-US" b="1" dirty="0"/>
              <a:t>12 Certified Practices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1807C-8273-D86D-4DE9-F1853867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473" y="6052458"/>
            <a:ext cx="2557054" cy="731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D362F8-222D-8B4E-224A-B74CE3420754}"/>
              </a:ext>
            </a:extLst>
          </p:cNvPr>
          <p:cNvSpPr/>
          <p:nvPr/>
        </p:nvSpPr>
        <p:spPr>
          <a:xfrm>
            <a:off x="6095999" y="4965937"/>
            <a:ext cx="5759315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 Certified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ices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sites of service, 492 oncologists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US Oncology Network, Partner of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OneOncology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Dana Farber Cancer Institute Affiliate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5E3DBC-470F-9191-149B-F7159A9E8193}"/>
              </a:ext>
            </a:extLst>
          </p:cNvPr>
          <p:cNvSpPr txBox="1">
            <a:spLocks/>
          </p:cNvSpPr>
          <p:nvPr/>
        </p:nvSpPr>
        <p:spPr>
          <a:xfrm>
            <a:off x="336686" y="6053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97309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13A0-C5BB-2E60-2727-B8034811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1E7E-C9DD-6DFA-5427-98BCD469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0F8F291-64E6-00AF-8309-86A631506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70508"/>
              </p:ext>
            </p:extLst>
          </p:nvPr>
        </p:nvGraphicFramePr>
        <p:xfrm>
          <a:off x="838200" y="1838779"/>
          <a:ext cx="10797330" cy="395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B67ED96-952C-7A75-489A-091BF3BCD20B}"/>
              </a:ext>
            </a:extLst>
          </p:cNvPr>
          <p:cNvSpPr txBox="1">
            <a:spLocks/>
          </p:cNvSpPr>
          <p:nvPr/>
        </p:nvSpPr>
        <p:spPr>
          <a:xfrm>
            <a:off x="342386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4407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91A-BED2-4D17-BB6F-D31FDE4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859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Pilot Results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F6C545C-ADD6-F319-7687-5C6F58E3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5607CD-0C0C-45DE-B4E2-26C1C5F91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1E7643B-BF0E-A71D-D9D9-5CC6C5F64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07992"/>
              </p:ext>
            </p:extLst>
          </p:nvPr>
        </p:nvGraphicFramePr>
        <p:xfrm>
          <a:off x="838200" y="1359799"/>
          <a:ext cx="10515600" cy="391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8181B7E-FCFC-2D6C-2DB0-AE3513679F69}"/>
              </a:ext>
            </a:extLst>
          </p:cNvPr>
          <p:cNvSpPr txBox="1">
            <a:spLocks/>
          </p:cNvSpPr>
          <p:nvPr/>
        </p:nvSpPr>
        <p:spPr>
          <a:xfrm>
            <a:off x="377346" y="6142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76048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91A-BED2-4D17-BB6F-D31FDE4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84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Results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099CAA9-2022-29CB-F4BB-1B2B9852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62FC60-D74E-459D-36E1-62F49E60F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444436"/>
              </p:ext>
            </p:extLst>
          </p:nvPr>
        </p:nvGraphicFramePr>
        <p:xfrm>
          <a:off x="838200" y="1470272"/>
          <a:ext cx="10515600" cy="391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DDE6AE4-C632-46FD-7EE0-13A5EF7C3D9B}"/>
              </a:ext>
            </a:extLst>
          </p:cNvPr>
          <p:cNvSpPr txBox="1">
            <a:spLocks/>
          </p:cNvSpPr>
          <p:nvPr/>
        </p:nvSpPr>
        <p:spPr>
          <a:xfrm>
            <a:off x="377346" y="6142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91262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91A-BED2-4D17-BB6F-D31FDE4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64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b="1" dirty="0"/>
              <a:t>Pilot Results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740C40-A493-2B20-3BC2-2013BD9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45607CD-0C0C-45DE-B4E2-26C1C5F91F6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5906BD-E8F3-6D23-C0CE-E60FD3ABE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2867"/>
              </p:ext>
            </p:extLst>
          </p:nvPr>
        </p:nvGraphicFramePr>
        <p:xfrm>
          <a:off x="838200" y="1532327"/>
          <a:ext cx="10515600" cy="391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130D5BC-56CA-7D57-54A2-2D3676C1945C}"/>
              </a:ext>
            </a:extLst>
          </p:cNvPr>
          <p:cNvSpPr txBox="1">
            <a:spLocks/>
          </p:cNvSpPr>
          <p:nvPr/>
        </p:nvSpPr>
        <p:spPr>
          <a:xfrm>
            <a:off x="377346" y="6142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41906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F91A-BED2-4D17-BB6F-D31FDE4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b="1" dirty="0"/>
              <a:t> Pilot Results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9869B1-C8FC-66C8-4C49-ABAB9570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05F0DF5-B75C-A95F-6479-F6B7E16A2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14154"/>
              </p:ext>
            </p:extLst>
          </p:nvPr>
        </p:nvGraphicFramePr>
        <p:xfrm>
          <a:off x="838200" y="1470272"/>
          <a:ext cx="10515600" cy="391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809A53-D926-30CC-F5FD-E3962EDB253F}"/>
              </a:ext>
            </a:extLst>
          </p:cNvPr>
          <p:cNvSpPr txBox="1">
            <a:spLocks/>
          </p:cNvSpPr>
          <p:nvPr/>
        </p:nvSpPr>
        <p:spPr>
          <a:xfrm>
            <a:off x="377346" y="6142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449443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97DC-FCB2-9B8D-B304-3A6812EC1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Certification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89310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852C-3353-4AE5-8B1A-243FF5BA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29" y="82173"/>
            <a:ext cx="10969943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the Certification Process 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F17886-A668-46BF-96B2-D44D5A07E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40962"/>
              </p:ext>
            </p:extLst>
          </p:nvPr>
        </p:nvGraphicFramePr>
        <p:xfrm>
          <a:off x="797847" y="1316939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DF839BC-D7F0-3500-3FDB-3DE0071D7B78}"/>
              </a:ext>
            </a:extLst>
          </p:cNvPr>
          <p:cNvSpPr txBox="1">
            <a:spLocks/>
          </p:cNvSpPr>
          <p:nvPr/>
        </p:nvSpPr>
        <p:spPr>
          <a:xfrm>
            <a:off x="377346" y="60537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6084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51E1-4BDF-4E33-B0DA-E86C738D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Upcoming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9FA9-533D-4F74-A232-73B715F3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50" y="939117"/>
            <a:ext cx="10008175" cy="4966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July 2023 – </a:t>
            </a:r>
            <a:r>
              <a:rPr lang="en-US" sz="2400" b="1" dirty="0">
                <a:latin typeface="Arial"/>
                <a:cs typeface="Arial"/>
              </a:rPr>
              <a:t>Program Open to All Applicants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OMH Standards and ASCO Certified </a:t>
            </a:r>
            <a:r>
              <a:rPr lang="en-US" sz="2400" b="1" dirty="0">
                <a:latin typeface="Arial"/>
                <a:cs typeface="Arial"/>
              </a:rPr>
              <a:t>Information Webinars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/>
              <a:cs typeface="Aria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Recording available on ASCO Certified Website: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www.asco.org/asco-certified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Next live webinars monthly – see ASCO Certified website for schedule</a:t>
            </a:r>
          </a:p>
          <a:p>
            <a:pPr marL="1371600" lvl="3" indent="0">
              <a:buNone/>
            </a:pPr>
            <a:endParaRPr lang="en-US" sz="1600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Ongoing Informational Calls </a:t>
            </a:r>
            <a:r>
              <a:rPr lang="en-US" sz="2400" dirty="0">
                <a:latin typeface="Arial"/>
                <a:cs typeface="Arial"/>
              </a:rPr>
              <a:t>with Interested Practices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0A894-54B9-4B9E-9183-AFEBB61C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5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89E9ED9-2BE2-EEE1-4B31-AB91AB14596B}"/>
              </a:ext>
            </a:extLst>
          </p:cNvPr>
          <p:cNvSpPr txBox="1">
            <a:spLocks/>
          </p:cNvSpPr>
          <p:nvPr/>
        </p:nvSpPr>
        <p:spPr>
          <a:xfrm>
            <a:off x="377346" y="60537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760687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FC48-F85F-F0F6-89A3-09F0C7FE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9651-1D96-5ED4-A2C4-A43B56A2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Pathways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Clinical Pathways | ASCO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ASCO Certified</a:t>
            </a:r>
          </a:p>
          <a:p>
            <a:pPr lvl="1"/>
            <a:r>
              <a:rPr lang="en-US" dirty="0">
                <a:hlinkClick r:id="rId3"/>
              </a:rPr>
              <a:t>ASCO Certified: Patient-Centered Cancer Care Standards | ASCO Practice Central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QOPI Certification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Quality Oncology Practice Initiative | ASCO Practice Central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E162D-9182-A441-8004-043C48B3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C4CCCCF-A4EA-51F7-2A63-4D44F51997B7}"/>
              </a:ext>
            </a:extLst>
          </p:cNvPr>
          <p:cNvSpPr txBox="1">
            <a:spLocks/>
          </p:cNvSpPr>
          <p:nvPr/>
        </p:nvSpPr>
        <p:spPr>
          <a:xfrm>
            <a:off x="377346" y="60537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780149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21344-41CD-4B3D-818A-CA3C5DDF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12" y="287731"/>
            <a:ext cx="596278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n w="0"/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Contact Us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245CC-5478-414E-9E5A-48FF6588D0E2}"/>
              </a:ext>
            </a:extLst>
          </p:cNvPr>
          <p:cNvSpPr txBox="1"/>
          <p:nvPr/>
        </p:nvSpPr>
        <p:spPr>
          <a:xfrm>
            <a:off x="629598" y="1852034"/>
            <a:ext cx="5927614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326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 Certification Program standards and operations:</a:t>
            </a:r>
          </a:p>
          <a:p>
            <a:pPr marL="228326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ascocertified@asco.org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-228737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 descr="Different colored question marks">
            <a:extLst>
              <a:ext uri="{FF2B5EF4-FFF2-40B4-BE49-F238E27FC236}">
                <a16:creationId xmlns:a16="http://schemas.microsoft.com/office/drawing/2014/main" id="{DFEED123-421A-411F-9160-BF851F1A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5" r="26358"/>
          <a:stretch/>
        </p:blipFill>
        <p:spPr>
          <a:xfrm>
            <a:off x="6226167" y="-14748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262CA-4AAA-4EED-ACFC-4EAD5E21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2021 American Society of Clinical Oncology (ASCO), Association for Clinical Oncology.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Rights Reserved Worldwide.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88AEE-FFE2-42EB-8AAF-3BE940E0397A}"/>
              </a:ext>
            </a:extLst>
          </p:cNvPr>
          <p:cNvSpPr txBox="1"/>
          <p:nvPr/>
        </p:nvSpPr>
        <p:spPr>
          <a:xfrm>
            <a:off x="6858811" y="1754478"/>
            <a:ext cx="350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96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7F71-1685-5AB3-3678-CBD64399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04F9-2E03-C927-AED7-796C3586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30170-0A4F-5F9A-D48F-380A1A3D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FC22E-B394-7415-21FF-B9F1E097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3" y="6215604"/>
            <a:ext cx="411515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A89CAFF-9AC0-4F7D-B7D3-243A96B5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b="0" dirty="0"/>
              <a:t>Speakers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CACE585-012F-46BB-9EB5-8F3D8423D025}"/>
              </a:ext>
            </a:extLst>
          </p:cNvPr>
          <p:cNvSpPr txBox="1">
            <a:spLocks/>
          </p:cNvSpPr>
          <p:nvPr/>
        </p:nvSpPr>
        <p:spPr>
          <a:xfrm>
            <a:off x="2454694" y="1657351"/>
            <a:ext cx="6506425" cy="44989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Ronda Bowman, MHA, RN, OCN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Sr. Director, ASCO Certification Programs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ASCO Care Delivery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Bo Gamble, BS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Champion Quality &amp;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Value in Cancer Care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FDF33-2A8C-4436-8D88-B36EEF9AA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1871" r="1211" b="22662"/>
          <a:stretch/>
        </p:blipFill>
        <p:spPr>
          <a:xfrm>
            <a:off x="1000204" y="3734772"/>
            <a:ext cx="1215630" cy="1540763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199D4EC-E11D-4895-864A-66C0BEA2404E}"/>
              </a:ext>
            </a:extLst>
          </p:cNvPr>
          <p:cNvSpPr txBox="1">
            <a:spLocks/>
          </p:cNvSpPr>
          <p:nvPr/>
        </p:nvSpPr>
        <p:spPr>
          <a:xfrm>
            <a:off x="8058345" y="1690689"/>
            <a:ext cx="3357922" cy="44989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Veronica Gorman, MBA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Senior Program Manager, ASCO Certified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/>
              </a:rPr>
              <a:t>ASCO Care Delivery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6A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00BCC-9A76-41A6-8798-B0DFEEE9F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2270"/>
          <a:stretch/>
        </p:blipFill>
        <p:spPr>
          <a:xfrm>
            <a:off x="6536693" y="1657351"/>
            <a:ext cx="1161186" cy="153882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72DCC-D621-D23C-BDFD-34527CA05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4" y="1545314"/>
            <a:ext cx="1161186" cy="15482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222B6B0-CBF2-D6F4-05EB-0688BA18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294" y="6007101"/>
            <a:ext cx="4114800" cy="365125"/>
          </a:xfrm>
        </p:spPr>
        <p:txBody>
          <a:bodyPr/>
          <a:lstStyle/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44624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6FC54D-680D-4A50-A81F-9669E857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3" y="-197517"/>
            <a:ext cx="10972801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Oncology Model (EOM)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Performance Requirements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24A588-9C61-4F90-9094-AD3336834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01726"/>
              </p:ext>
            </p:extLst>
          </p:nvPr>
        </p:nvGraphicFramePr>
        <p:xfrm>
          <a:off x="971907" y="1373196"/>
          <a:ext cx="10248185" cy="411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258">
                  <a:extLst>
                    <a:ext uri="{9D8B030D-6E8A-4147-A177-3AD203B41FA5}">
                      <a16:colId xmlns:a16="http://schemas.microsoft.com/office/drawing/2014/main" val="1747614020"/>
                    </a:ext>
                  </a:extLst>
                </a:gridCol>
                <a:gridCol w="3432073">
                  <a:extLst>
                    <a:ext uri="{9D8B030D-6E8A-4147-A177-3AD203B41FA5}">
                      <a16:colId xmlns:a16="http://schemas.microsoft.com/office/drawing/2014/main" val="1638915317"/>
                    </a:ext>
                  </a:extLst>
                </a:gridCol>
                <a:gridCol w="3398854">
                  <a:extLst>
                    <a:ext uri="{9D8B030D-6E8A-4147-A177-3AD203B41FA5}">
                      <a16:colId xmlns:a16="http://schemas.microsoft.com/office/drawing/2014/main" val="259114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ASCO Certified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75415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24/7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98346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Symptom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94856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19662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Care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19476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Survivorship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84447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Psychosocial assess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3106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Financial counseling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2027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0BD659E-27A7-EB67-8DCF-5F149E3D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003" y="6215604"/>
            <a:ext cx="411515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6FC54D-680D-4A50-A81F-9669E857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02" y="-60875"/>
            <a:ext cx="10972801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Oncology Model (EOM)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Performance Requirements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24A588-9C61-4F90-9094-AD3336834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65329"/>
              </p:ext>
            </p:extLst>
          </p:nvPr>
        </p:nvGraphicFramePr>
        <p:xfrm>
          <a:off x="904795" y="891639"/>
          <a:ext cx="10248185" cy="507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258">
                  <a:extLst>
                    <a:ext uri="{9D8B030D-6E8A-4147-A177-3AD203B41FA5}">
                      <a16:colId xmlns:a16="http://schemas.microsoft.com/office/drawing/2014/main" val="1747614020"/>
                    </a:ext>
                  </a:extLst>
                </a:gridCol>
                <a:gridCol w="3432073">
                  <a:extLst>
                    <a:ext uri="{9D8B030D-6E8A-4147-A177-3AD203B41FA5}">
                      <a16:colId xmlns:a16="http://schemas.microsoft.com/office/drawing/2014/main" val="1638915317"/>
                    </a:ext>
                  </a:extLst>
                </a:gridCol>
                <a:gridCol w="3398854">
                  <a:extLst>
                    <a:ext uri="{9D8B030D-6E8A-4147-A177-3AD203B41FA5}">
                      <a16:colId xmlns:a16="http://schemas.microsoft.com/office/drawing/2014/main" val="259114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ASCO Certified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75415"/>
                  </a:ext>
                </a:extLst>
              </a:tr>
              <a:tr h="963114">
                <a:tc>
                  <a:txBody>
                    <a:bodyPr/>
                    <a:lstStyle/>
                    <a:p>
                      <a:r>
                        <a:rPr lang="en-US" dirty="0"/>
                        <a:t>Rx by national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Pathway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47453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Clinical trial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35651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Identify social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 health equity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37335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e-PROS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Gradual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42455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Utilize data for QI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69171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Certified 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17703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Advance care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610074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en-US" dirty="0"/>
                        <a:t>Chemotherapy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28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88CAD6C-1935-B7A0-AF37-D9167A39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3" y="6215604"/>
            <a:ext cx="411515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076B-6A46-775D-7137-94D2CA01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2973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ASCO Certified: Evidence, Quality, Value and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306B-F7C2-0C9D-5A3A-821B2A7C5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84" y="1081605"/>
            <a:ext cx="5157787" cy="43499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i="0" u="none" strike="noStrike" dirty="0">
                <a:effectLst/>
              </a:rPr>
              <a:t>ASCO Certified </a:t>
            </a:r>
            <a:r>
              <a:rPr lang="en-US" sz="2000" i="0" u="none" strike="noStrike" dirty="0">
                <a:effectLst/>
              </a:rPr>
              <a:t>is a new program powered by ASCO/COA Oncology Medical Home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T</a:t>
            </a:r>
            <a:r>
              <a:rPr lang="en-US" sz="1800" b="1" i="0" u="none" strike="noStrike" dirty="0">
                <a:effectLst/>
              </a:rPr>
              <a:t>hat certifies outpatient oncology group practices and health systems </a:t>
            </a:r>
            <a:r>
              <a:rPr lang="en-US" sz="1800" i="0" u="none" strike="noStrike" dirty="0">
                <a:effectLst/>
              </a:rPr>
              <a:t>that meet a single set of comprehensive, evidence-based ASCO-COA oncology medical home standards (OMH).</a:t>
            </a:r>
          </a:p>
          <a:p>
            <a:pPr>
              <a:lnSpc>
                <a:spcPct val="90000"/>
              </a:lnSpc>
            </a:pPr>
            <a:r>
              <a:rPr lang="en-US" sz="1800" b="1" i="0" u="none" strike="noStrike" dirty="0">
                <a:effectLst/>
              </a:rPr>
              <a:t>These standards and certification have been shown through a pilot program </a:t>
            </a:r>
            <a:r>
              <a:rPr lang="en-US" sz="1800" i="0" u="none" strike="noStrike" dirty="0">
                <a:effectLst/>
              </a:rPr>
              <a:t>to be a value and benefit to practices, patients, and payers. </a:t>
            </a:r>
          </a:p>
          <a:p>
            <a:pPr>
              <a:lnSpc>
                <a:spcPct val="90000"/>
              </a:lnSpc>
            </a:pPr>
            <a:r>
              <a:rPr lang="en-US" sz="1800" b="1" i="0" u="none" strike="noStrike" dirty="0">
                <a:effectLst/>
              </a:rPr>
              <a:t>By using the OMH standards, ASCO Certified provides an objective measurement </a:t>
            </a:r>
            <a:r>
              <a:rPr lang="en-US" sz="1800" i="0" u="none" strike="noStrike" dirty="0">
                <a:effectLst/>
              </a:rPr>
              <a:t>for high-quality cancer care, </a:t>
            </a:r>
            <a:r>
              <a:rPr lang="en-US" sz="1800" dirty="0"/>
              <a:t>that may </a:t>
            </a:r>
            <a:r>
              <a:rPr lang="en-US" sz="1800" i="0" u="none" strike="noStrike" dirty="0">
                <a:effectLst/>
              </a:rPr>
              <a:t>reduce administrative burden for practices, and can result in efficiencies and cost savings.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10BCA-4C23-4543-122C-92C2C49A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32" y="1028927"/>
            <a:ext cx="5183188" cy="383555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B672-D7CB-6E37-EC19-5937DA9F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192" y="217034"/>
            <a:ext cx="743857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33F7A0-71F0-446B-9DE8-6D75BE64EE0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65163-DBD7-F31F-E2D4-B161135E4E6D}"/>
              </a:ext>
            </a:extLst>
          </p:cNvPr>
          <p:cNvSpPr/>
          <p:nvPr/>
        </p:nvSpPr>
        <p:spPr>
          <a:xfrm>
            <a:off x="7099392" y="5159417"/>
            <a:ext cx="4114800" cy="544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6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medical home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6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chemotherapy safety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6EF25-938B-E86A-0E03-DAE5B795F82D}"/>
              </a:ext>
            </a:extLst>
          </p:cNvPr>
          <p:cNvSpPr txBox="1"/>
          <p:nvPr/>
        </p:nvSpPr>
        <p:spPr>
          <a:xfrm>
            <a:off x="-663302" y="5311253"/>
            <a:ext cx="79418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7582"/>
                </a:solidFill>
                <a:latin typeface="Arial"/>
                <a:cs typeface="Arial"/>
              </a:rPr>
              <a:t>Program Opened Nationally July 2023</a:t>
            </a:r>
          </a:p>
          <a:p>
            <a:r>
              <a:rPr lang="en-US" sz="2000" b="1" dirty="0">
                <a:solidFill>
                  <a:srgbClr val="007582"/>
                </a:solidFill>
                <a:latin typeface="Arial"/>
                <a:cs typeface="Arial"/>
              </a:rPr>
              <a:t>                       Applicants Being Accepted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4711729-AC4B-E403-3189-BE977A3519E1}"/>
              </a:ext>
            </a:extLst>
          </p:cNvPr>
          <p:cNvSpPr txBox="1">
            <a:spLocks/>
          </p:cNvSpPr>
          <p:nvPr/>
        </p:nvSpPr>
        <p:spPr>
          <a:xfrm>
            <a:off x="420478" y="610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19565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EB01-FA53-4533-AE72-91559239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81" y="604176"/>
            <a:ext cx="10512862" cy="65813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98" dirty="0">
                <a:solidFill>
                  <a:srgbClr val="002060"/>
                </a:solidFill>
              </a:rPr>
            </a:br>
            <a:br>
              <a:rPr lang="en-US" sz="2798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Collaboration between ASCO and COA</a:t>
            </a:r>
            <a:br>
              <a:rPr lang="en-US" sz="2798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Leaders in Cancer Care Quality and Value Efforts</a:t>
            </a:r>
            <a:br>
              <a:rPr lang="en-US" sz="2798" dirty="0">
                <a:solidFill>
                  <a:srgbClr val="002060"/>
                </a:solidFill>
              </a:rPr>
            </a:br>
            <a:br>
              <a:rPr lang="en-US" sz="2798" dirty="0">
                <a:solidFill>
                  <a:schemeClr val="accent1"/>
                </a:solidFill>
              </a:rPr>
            </a:br>
            <a:br>
              <a:rPr lang="en-US" sz="2798" dirty="0">
                <a:solidFill>
                  <a:schemeClr val="accent1"/>
                </a:solidFill>
              </a:rPr>
            </a:br>
            <a:endParaRPr lang="en-US" sz="2798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4327-23CF-4239-AA42-CA670DE4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067" y="1286795"/>
            <a:ext cx="5484569" cy="4284411"/>
          </a:xfrm>
        </p:spPr>
        <p:txBody>
          <a:bodyPr anchor="b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Community Oncology Alliance (COA)</a:t>
            </a:r>
          </a:p>
          <a:p>
            <a:pPr lvl="1"/>
            <a:r>
              <a:rPr lang="en-US" sz="2200" b="1" dirty="0"/>
              <a:t>Mission</a:t>
            </a:r>
            <a:r>
              <a:rPr lang="en-US" sz="2200" dirty="0"/>
              <a:t>: Ensuring patients receive quality, affordable, and accessible cancer care in their own communities</a:t>
            </a:r>
          </a:p>
          <a:p>
            <a:pPr lvl="1"/>
            <a:r>
              <a:rPr lang="en-US" sz="2200" dirty="0"/>
              <a:t>Non-profit organization dedicated to advocating for community oncology patients and practices</a:t>
            </a:r>
          </a:p>
          <a:p>
            <a:pPr lvl="1"/>
            <a:r>
              <a:rPr lang="en-US" sz="2200" dirty="0"/>
              <a:t>Built a national grassroots network of community oncology practices to advocate for public policies that benefit patients</a:t>
            </a:r>
          </a:p>
          <a:p>
            <a:pPr lvl="1"/>
            <a:r>
              <a:rPr lang="en-US" sz="2200" dirty="0"/>
              <a:t>Development of core Oncology Medical Home standards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2786F-F873-4733-843A-9AF3C161A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1491" y="1345523"/>
            <a:ext cx="6547442" cy="4547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dirty="0"/>
              <a:t>American Society of Clinical Oncology (ASCO)</a:t>
            </a:r>
            <a:endParaRPr lang="en-US" sz="2600" dirty="0"/>
          </a:p>
          <a:p>
            <a:pPr lvl="1"/>
            <a:r>
              <a:rPr lang="en-US" sz="2000" b="1" dirty="0"/>
              <a:t>Mission</a:t>
            </a:r>
            <a:r>
              <a:rPr lang="en-US" sz="2000" dirty="0"/>
              <a:t>: conquering cancer through research, education, and promotion of the highest quality, equitable patient care</a:t>
            </a:r>
          </a:p>
          <a:p>
            <a:pPr lvl="1"/>
            <a:r>
              <a:rPr lang="en-US" sz="2000" dirty="0"/>
              <a:t>World’s leading professional organization for physicians and oncology professionals caring for people with cancer</a:t>
            </a:r>
          </a:p>
          <a:p>
            <a:pPr lvl="1"/>
            <a:r>
              <a:rPr lang="en-US" sz="2000" dirty="0"/>
              <a:t>Membership: over 45,000 oncology professionals</a:t>
            </a:r>
          </a:p>
          <a:p>
            <a:pPr lvl="1"/>
            <a:r>
              <a:rPr lang="en-US" sz="2000" dirty="0"/>
              <a:t>18 standing volunteer committees to advance ASCO programs, resources, and services</a:t>
            </a:r>
          </a:p>
          <a:p>
            <a:pPr lvl="1"/>
            <a:r>
              <a:rPr lang="en-US" sz="2000" dirty="0"/>
              <a:t>Successful certification experience with QOPI Certification Program 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CAC6F-BE83-2727-3F51-F7D8BABA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22" y="6081536"/>
            <a:ext cx="640080" cy="6400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E9F9DD7-F948-9122-5C66-32B4F6C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9119" y="6253824"/>
            <a:ext cx="4114800" cy="365125"/>
          </a:xfrm>
        </p:spPr>
        <p:txBody>
          <a:bodyPr/>
          <a:lstStyle/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27303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533D-2E50-43FE-BCBF-04DA531C3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Oncology Medical Home</a:t>
            </a:r>
            <a:br>
              <a:rPr lang="en-US" dirty="0"/>
            </a:br>
            <a:r>
              <a:rPr lang="en-US" dirty="0"/>
              <a:t>Background and Standards</a:t>
            </a:r>
            <a:br>
              <a:rPr lang="en-US" dirty="0"/>
            </a:br>
            <a:b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A236A956-B609-8565-3ADF-621E1E6AB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109784"/>
              </p:ext>
            </p:extLst>
          </p:nvPr>
        </p:nvGraphicFramePr>
        <p:xfrm>
          <a:off x="838200" y="13479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7560A-9DE5-C4B1-CFF8-34A34034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30BE-5D6D-134F-8FB3-CF3A79761A0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4B5726-5D1F-3120-2566-7A00B321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232598"/>
            <a:ext cx="9803130" cy="5991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Centered Medical Home Definition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Healthcare Research and Quality (AHRQ)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0B24334-738B-574F-0C8A-0BE39EAADE14}"/>
              </a:ext>
            </a:extLst>
          </p:cNvPr>
          <p:cNvSpPr txBox="1">
            <a:spLocks/>
          </p:cNvSpPr>
          <p:nvPr/>
        </p:nvSpPr>
        <p:spPr>
          <a:xfrm>
            <a:off x="377346" y="60330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64350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50D5-700D-4DA6-80D6-4BDC52C5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0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 Medical Home and </a:t>
            </a:r>
            <a:b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Cancer Care Certification</a:t>
            </a:r>
            <a:endParaRPr lang="en-US" sz="28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159AC17-082A-4B98-97D0-139D1D6BD3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7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A605C86-003E-1938-BB97-844C587DAEA0}"/>
              </a:ext>
            </a:extLst>
          </p:cNvPr>
          <p:cNvSpPr txBox="1">
            <a:spLocks/>
          </p:cNvSpPr>
          <p:nvPr/>
        </p:nvSpPr>
        <p:spPr>
          <a:xfrm>
            <a:off x="420478" y="610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12713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30234A56-D266-50C1-F10B-450FD1FDA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1" t="32107" r="30959" b="11265"/>
          <a:stretch/>
        </p:blipFill>
        <p:spPr bwMode="auto">
          <a:xfrm>
            <a:off x="6257869" y="845469"/>
            <a:ext cx="5493068" cy="4556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BE0B8-D28B-4C69-BBAB-F84E54113862}"/>
              </a:ext>
            </a:extLst>
          </p:cNvPr>
          <p:cNvSpPr txBox="1"/>
          <p:nvPr/>
        </p:nvSpPr>
        <p:spPr>
          <a:xfrm>
            <a:off x="723424" y="950427"/>
            <a:ext cx="5210708" cy="501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93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ASCO-COA OMH standards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developed based on:</a:t>
            </a:r>
          </a:p>
          <a:p>
            <a:pPr marL="285750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consensus of a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multidisciplinary Expert Panel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clinicians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system administrators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advocates. </a:t>
            </a:r>
          </a:p>
          <a:p>
            <a:pPr marL="285750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evidence including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comparative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peer-reviewed studies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of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pathways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defTabSz="60949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of </a:t>
            </a: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survivorship care plans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defTabSz="609493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Standards approved 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COA’s Payment Reform Committee and the ASCO Board of Directors.</a:t>
            </a:r>
          </a:p>
          <a:p>
            <a:pPr defTabSz="609493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</a:t>
            </a:r>
            <a:r>
              <a:rPr lang="en-US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JCO-OP August 2021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5F5176-0C3E-4435-A93D-BC846D20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5" y="-160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 Medical Home (OMH)</a:t>
            </a:r>
            <a:b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2C411-04DD-4689-AE45-31A889D10DC2}"/>
              </a:ext>
            </a:extLst>
          </p:cNvPr>
          <p:cNvSpPr/>
          <p:nvPr/>
        </p:nvSpPr>
        <p:spPr>
          <a:xfrm>
            <a:off x="7158156" y="5401662"/>
            <a:ext cx="3692493" cy="565972"/>
          </a:xfrm>
          <a:prstGeom prst="rect">
            <a:avLst/>
          </a:prstGeom>
          <a:solidFill>
            <a:srgbClr val="59C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17 medical home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22 chemotherapy safety standards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84FCF-E7BF-9F50-DDEE-2D2D4896CA27}"/>
              </a:ext>
            </a:extLst>
          </p:cNvPr>
          <p:cNvSpPr txBox="1">
            <a:spLocks/>
          </p:cNvSpPr>
          <p:nvPr/>
        </p:nvSpPr>
        <p:spPr>
          <a:xfrm>
            <a:off x="420478" y="610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2024 Association for Clinical Oncology (ASCO). All Rights Reserved Worldwide. </a:t>
            </a:r>
          </a:p>
        </p:txBody>
      </p:sp>
    </p:spTree>
    <p:extLst>
      <p:ext uri="{BB962C8B-B14F-4D97-AF65-F5344CB8AC3E}">
        <p14:creationId xmlns:p14="http://schemas.microsoft.com/office/powerpoint/2010/main" val="367767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O-PPT-Dual-Blue-Cover-2021" id="{B8083A75-8BAA-4F1A-BBA5-C39F78BD2D1D}" vid="{3DA7225C-8CCE-4B63-B1DF-D431FB46760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O-PPT-Dual-Blue-Cover-2021" id="{B8083A75-8BAA-4F1A-BBA5-C39F78BD2D1D}" vid="{3DA7225C-8CCE-4B63-B1DF-D431FB46760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0B50694C702458A7C6AAA7BD9BD6F" ma:contentTypeVersion="13" ma:contentTypeDescription="Create a new document." ma:contentTypeScope="" ma:versionID="896b6d01bbfaffaf9a58f3dac089e21c">
  <xsd:schema xmlns:xsd="http://www.w3.org/2001/XMLSchema" xmlns:xs="http://www.w3.org/2001/XMLSchema" xmlns:p="http://schemas.microsoft.com/office/2006/metadata/properties" xmlns:ns3="aca3ca32-61ef-4ede-ac7d-f27923719416" xmlns:ns4="b5be8391-390e-44f4-8329-8879f5f89e90" targetNamespace="http://schemas.microsoft.com/office/2006/metadata/properties" ma:root="true" ma:fieldsID="9639361c70c450a6a7359f8d95203f00" ns3:_="" ns4:_="">
    <xsd:import namespace="aca3ca32-61ef-4ede-ac7d-f27923719416"/>
    <xsd:import namespace="b5be8391-390e-44f4-8329-8879f5f89e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ca32-61ef-4ede-ac7d-f27923719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e8391-390e-44f4-8329-8879f5f89e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55F28-46D0-4504-9B28-681E6979B1E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b5be8391-390e-44f4-8329-8879f5f89e90"/>
    <ds:schemaRef ds:uri="http://purl.org/dc/elements/1.1/"/>
    <ds:schemaRef ds:uri="http://purl.org/dc/dcmitype/"/>
    <ds:schemaRef ds:uri="http://schemas.openxmlformats.org/package/2006/metadata/core-properties"/>
    <ds:schemaRef ds:uri="aca3ca32-61ef-4ede-ac7d-f2792371941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E47E2B-EB4A-45BC-9FDB-E58452EE5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80F87-E9F8-487F-AAF9-AB584FA46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3ca32-61ef-4ede-ac7d-f27923719416"/>
    <ds:schemaRef ds:uri="b5be8391-390e-44f4-8329-8879f5f89e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11935</TotalTime>
  <Words>2169</Words>
  <Application>Microsoft Office PowerPoint</Application>
  <PresentationFormat>Widescreen</PresentationFormat>
  <Paragraphs>382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Gadugi</vt:lpstr>
      <vt:lpstr>Georgia</vt:lpstr>
      <vt:lpstr>Microsoft Sans Serif</vt:lpstr>
      <vt:lpstr>Wingdings</vt:lpstr>
      <vt:lpstr>Office Theme</vt:lpstr>
      <vt:lpstr>3_Office Theme</vt:lpstr>
      <vt:lpstr>1_Office Theme</vt:lpstr>
      <vt:lpstr>2_Office Theme</vt:lpstr>
      <vt:lpstr>ASCO Certified Patient-Centered Cancer Care Standards</vt:lpstr>
      <vt:lpstr>Agenda</vt:lpstr>
      <vt:lpstr>Speakers</vt:lpstr>
      <vt:lpstr>ASCO Certified: Evidence, Quality, Value and Benefit</vt:lpstr>
      <vt:lpstr>  Collaboration between ASCO and COA Leaders in Cancer Care Quality and Value Efforts   </vt:lpstr>
      <vt:lpstr>Oncology Medical Home Background and Standards  </vt:lpstr>
      <vt:lpstr>Patient Centered Medical Home Definition Agency for Healthcare Research and Quality (AHRQ)</vt:lpstr>
      <vt:lpstr>Oncology Medical Home and  Patient-Centered Cancer Care Certification</vt:lpstr>
      <vt:lpstr>Oncology Medical Home (OMH) Standards Development</vt:lpstr>
      <vt:lpstr>ASCO Certified Patient-Centered Cancer Care Standards </vt:lpstr>
      <vt:lpstr>Success in Value-Based care</vt:lpstr>
      <vt:lpstr>Why “Certification”?  </vt:lpstr>
      <vt:lpstr>Oncology Medical Home Standards Overview  </vt:lpstr>
      <vt:lpstr>Oncology Medical Home Standards </vt:lpstr>
      <vt:lpstr>Oncology Medical Home Standards </vt:lpstr>
      <vt:lpstr>Oncology Medical Home Standards </vt:lpstr>
      <vt:lpstr>ASCO Certified Pilot and Results</vt:lpstr>
      <vt:lpstr>  ASCO Certified Pilot </vt:lpstr>
      <vt:lpstr> ASCO Certified</vt:lpstr>
      <vt:lpstr>  Pilot Results </vt:lpstr>
      <vt:lpstr> Pilot Results </vt:lpstr>
      <vt:lpstr> Pilot Results </vt:lpstr>
      <vt:lpstr>  Pilot Results </vt:lpstr>
      <vt:lpstr>Certification Process</vt:lpstr>
      <vt:lpstr>Steps to the Certification Process  </vt:lpstr>
      <vt:lpstr>Program Upcoming Events </vt:lpstr>
      <vt:lpstr>Resources To Get Started</vt:lpstr>
      <vt:lpstr>Questions? Contact Us </vt:lpstr>
      <vt:lpstr>Resource Slides</vt:lpstr>
      <vt:lpstr>Enhancing Oncology Model (EOM) Practice Performance Requirements</vt:lpstr>
      <vt:lpstr>Enhancing Oncology Model (EOM) Practice Performance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Ronda Bowman</dc:creator>
  <cp:lastModifiedBy>Veronica Gorman</cp:lastModifiedBy>
  <cp:revision>80</cp:revision>
  <dcterms:created xsi:type="dcterms:W3CDTF">2021-08-21T16:22:44Z</dcterms:created>
  <dcterms:modified xsi:type="dcterms:W3CDTF">2024-02-07T22:35:09Z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0x01010073A0B50694C702458A7C6AAA7BD9BD6F</vt:lpwstr>
  </property>
</Properties>
</file>